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2" r:id="rId2"/>
    <p:sldId id="313" r:id="rId3"/>
    <p:sldId id="314" r:id="rId4"/>
    <p:sldId id="272" r:id="rId5"/>
    <p:sldId id="317" r:id="rId6"/>
    <p:sldId id="315" r:id="rId7"/>
    <p:sldId id="265" r:id="rId8"/>
    <p:sldId id="316" r:id="rId9"/>
    <p:sldId id="318" r:id="rId10"/>
    <p:sldId id="295" r:id="rId11"/>
    <p:sldId id="269" r:id="rId12"/>
    <p:sldId id="276" r:id="rId13"/>
    <p:sldId id="319" r:id="rId14"/>
    <p:sldId id="271" r:id="rId15"/>
    <p:sldId id="270" r:id="rId16"/>
    <p:sldId id="324" r:id="rId17"/>
    <p:sldId id="327" r:id="rId18"/>
    <p:sldId id="325" r:id="rId19"/>
    <p:sldId id="266" r:id="rId20"/>
    <p:sldId id="273" r:id="rId21"/>
    <p:sldId id="277" r:id="rId22"/>
    <p:sldId id="302" r:id="rId23"/>
    <p:sldId id="298" r:id="rId24"/>
    <p:sldId id="300"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E88903-E125-4FC1-8EB8-0D1235569BCF}">
          <p14:sldIdLst>
            <p14:sldId id="262"/>
            <p14:sldId id="313"/>
            <p14:sldId id="314"/>
            <p14:sldId id="272"/>
            <p14:sldId id="317"/>
            <p14:sldId id="315"/>
            <p14:sldId id="265"/>
            <p14:sldId id="316"/>
            <p14:sldId id="318"/>
            <p14:sldId id="295"/>
            <p14:sldId id="269"/>
            <p14:sldId id="276"/>
            <p14:sldId id="319"/>
            <p14:sldId id="271"/>
            <p14:sldId id="270"/>
            <p14:sldId id="324"/>
            <p14:sldId id="327"/>
            <p14:sldId id="325"/>
            <p14:sldId id="266"/>
            <p14:sldId id="273"/>
            <p14:sldId id="277"/>
            <p14:sldId id="302"/>
            <p14:sldId id="298"/>
            <p14:sldId id="300"/>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CA19"/>
    <a:srgbClr val="FF5050"/>
    <a:srgbClr val="168BDA"/>
    <a:srgbClr val="000000"/>
    <a:srgbClr val="FF6600"/>
    <a:srgbClr val="EBE115"/>
    <a:srgbClr val="F76409"/>
    <a:srgbClr val="E9FB05"/>
    <a:srgbClr val="53A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4" autoAdjust="0"/>
    <p:restoredTop sz="94660"/>
  </p:normalViewPr>
  <p:slideViewPr>
    <p:cSldViewPr>
      <p:cViewPr varScale="1">
        <p:scale>
          <a:sx n="104" d="100"/>
          <a:sy n="104" d="100"/>
        </p:scale>
        <p:origin x="21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6F6C4-50B0-4783-A601-B217086B9D68}" type="datetimeFigureOut">
              <a:rPr lang="en-GB" smtClean="0"/>
              <a:t>15/11/2021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BC42B-82C7-4A08-B39A-863A0A3944AA}" type="slidenum">
              <a:rPr lang="en-GB" smtClean="0"/>
              <a:t>‹#›</a:t>
            </a:fld>
            <a:endParaRPr lang="en-GB"/>
          </a:p>
        </p:txBody>
      </p:sp>
    </p:spTree>
    <p:extLst>
      <p:ext uri="{BB962C8B-B14F-4D97-AF65-F5344CB8AC3E}">
        <p14:creationId xmlns:p14="http://schemas.microsoft.com/office/powerpoint/2010/main" val="428001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D314F9C-D05C-49F9-A8D4-21652818FD00}"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8CBE5E-8F52-406B-B199-4F3D47A62861}" type="slidenum">
              <a:rPr lang="en-GB" smtClean="0"/>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14F9C-D05C-49F9-A8D4-21652818FD00}"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14F9C-D05C-49F9-A8D4-21652818FD00}"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D73B7-2DAF-41B5-9B69-F24A4A37803C}"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D2BC57-EF99-4657-8B76-9EC12DA93921}" type="slidenum">
              <a:rPr lang="en-GB" smtClean="0"/>
              <a:t>‹#›</a:t>
            </a:fld>
            <a:endParaRPr lang="en-GB"/>
          </a:p>
        </p:txBody>
      </p:sp>
    </p:spTree>
    <p:extLst>
      <p:ext uri="{BB962C8B-B14F-4D97-AF65-F5344CB8AC3E}">
        <p14:creationId xmlns:p14="http://schemas.microsoft.com/office/powerpoint/2010/main" val="276226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D314F9C-D05C-49F9-A8D4-21652818FD00}"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8CBE5E-8F52-406B-B199-4F3D47A62861}" type="slidenum">
              <a:rPr lang="en-GB" smtClean="0"/>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14F9C-D05C-49F9-A8D4-21652818FD00}"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D314F9C-D05C-49F9-A8D4-21652818FD00}"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D314F9C-D05C-49F9-A8D4-21652818FD00}" type="datetimeFigureOut">
              <a:rPr lang="en-GB" smtClean="0"/>
              <a:t>15/11/2021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314F9C-D05C-49F9-A8D4-21652818FD00}" type="datetimeFigureOut">
              <a:rPr lang="en-GB" smtClean="0"/>
              <a:t>15/11/2021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14F9C-D05C-49F9-A8D4-21652818FD00}" type="datetimeFigureOut">
              <a:rPr lang="en-GB" smtClean="0"/>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14F9C-D05C-49F9-A8D4-21652818FD00}"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14F9C-D05C-49F9-A8D4-21652818FD00}"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8CBE5E-8F52-406B-B199-4F3D47A6286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D314F9C-D05C-49F9-A8D4-21652818FD00}" type="datetimeFigureOut">
              <a:rPr lang="en-GB" smtClean="0"/>
              <a:t>15/11/2021</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GB"/>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F8CBE5E-8F52-406B-B199-4F3D47A62861}"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andfonline.com/doi/abs/10.1080/23337486.2019.1707497" TargetMode="External"/><Relationship Id="rId2" Type="http://schemas.openxmlformats.org/officeDocument/2006/relationships/hyperlink" Target="https://www.cambridge.org/core/journals/review-of-international-studies/article/abs/play-ing-international-theory/CE747C364756444F330A6BF0C63B85CA" TargetMode="External"/><Relationship Id="rId1" Type="http://schemas.openxmlformats.org/officeDocument/2006/relationships/slideLayout" Target="../slideLayouts/slideLayout12.xml"/><Relationship Id="rId4" Type="http://schemas.openxmlformats.org/officeDocument/2006/relationships/hyperlink" Target="https://academic.oup.com/ips/advance-article-abstract/doi/10.1093/ips/olab018/6325402?redirectedFrom=fullt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99356" y="4293096"/>
            <a:ext cx="7745288" cy="1728192"/>
          </a:xfrm>
        </p:spPr>
        <p:txBody>
          <a:bodyPr>
            <a:normAutofit fontScale="62500" lnSpcReduction="20000"/>
          </a:bodyPr>
          <a:lstStyle/>
          <a:p>
            <a:pPr algn="r">
              <a:spcBef>
                <a:spcPts val="0"/>
              </a:spcBef>
              <a:spcAft>
                <a:spcPts val="0"/>
              </a:spcAft>
            </a:pPr>
            <a:endParaRPr lang="en-GB" dirty="0"/>
          </a:p>
          <a:p>
            <a:pPr>
              <a:spcBef>
                <a:spcPts val="400"/>
              </a:spcBef>
              <a:spcAft>
                <a:spcPts val="400"/>
              </a:spcAft>
            </a:pPr>
            <a:r>
              <a:rPr lang="en-GB" sz="2600" dirty="0">
                <a:solidFill>
                  <a:schemeClr val="tx1"/>
                </a:solidFill>
                <a:latin typeface="Calibri" panose="020F0502020204030204" pitchFamily="34" charset="0"/>
                <a:cs typeface="Calibri" panose="020F0502020204030204" pitchFamily="34" charset="0"/>
              </a:rPr>
              <a:t>Dr Aggie Hirst</a:t>
            </a:r>
          </a:p>
          <a:p>
            <a:pPr>
              <a:spcBef>
                <a:spcPts val="400"/>
              </a:spcBef>
              <a:spcAft>
                <a:spcPts val="400"/>
              </a:spcAft>
            </a:pPr>
            <a:r>
              <a:rPr lang="en-GB" sz="2600" dirty="0">
                <a:solidFill>
                  <a:schemeClr val="tx1"/>
                </a:solidFill>
                <a:latin typeface="Calibri" panose="020F0502020204030204" pitchFamily="34" charset="0"/>
                <a:cs typeface="Calibri" panose="020F0502020204030204" pitchFamily="34" charset="0"/>
              </a:rPr>
              <a:t>Senior Lecturer in IR Theory and Methods</a:t>
            </a:r>
          </a:p>
          <a:p>
            <a:pPr>
              <a:spcBef>
                <a:spcPts val="400"/>
              </a:spcBef>
              <a:spcAft>
                <a:spcPts val="400"/>
              </a:spcAft>
            </a:pPr>
            <a:r>
              <a:rPr lang="en-GB" sz="2600" dirty="0">
                <a:solidFill>
                  <a:schemeClr val="tx1"/>
                </a:solidFill>
                <a:latin typeface="Calibri" panose="020F0502020204030204" pitchFamily="34" charset="0"/>
                <a:cs typeface="Calibri" panose="020F0502020204030204" pitchFamily="34" charset="0"/>
              </a:rPr>
              <a:t>Department of War Studies</a:t>
            </a:r>
          </a:p>
          <a:p>
            <a:pPr>
              <a:spcBef>
                <a:spcPts val="400"/>
              </a:spcBef>
              <a:spcAft>
                <a:spcPts val="400"/>
              </a:spcAft>
            </a:pPr>
            <a:r>
              <a:rPr lang="en-GB" sz="2600" dirty="0">
                <a:solidFill>
                  <a:schemeClr val="tx1"/>
                </a:solidFill>
                <a:latin typeface="Calibri" panose="020F0502020204030204" pitchFamily="34" charset="0"/>
                <a:cs typeface="Calibri" panose="020F0502020204030204" pitchFamily="34" charset="0"/>
              </a:rPr>
              <a:t>King’s College London</a:t>
            </a:r>
          </a:p>
          <a:p>
            <a:pPr>
              <a:spcBef>
                <a:spcPts val="400"/>
              </a:spcBef>
              <a:spcAft>
                <a:spcPts val="400"/>
              </a:spcAft>
            </a:pPr>
            <a:r>
              <a:rPr lang="en-GB" sz="2600" dirty="0">
                <a:solidFill>
                  <a:schemeClr val="tx1"/>
                </a:solidFill>
                <a:latin typeface="Calibri" panose="020F0502020204030204" pitchFamily="34" charset="0"/>
                <a:cs typeface="Calibri" panose="020F0502020204030204" pitchFamily="34" charset="0"/>
              </a:rPr>
              <a:t>Aggie.Hirst@kcl.ac.uk</a:t>
            </a:r>
          </a:p>
        </p:txBody>
      </p:sp>
      <p:sp>
        <p:nvSpPr>
          <p:cNvPr id="5" name="Title 4"/>
          <p:cNvSpPr>
            <a:spLocks noGrp="1"/>
          </p:cNvSpPr>
          <p:nvPr>
            <p:ph type="ctrTitle"/>
          </p:nvPr>
        </p:nvSpPr>
        <p:spPr>
          <a:xfrm>
            <a:off x="251520" y="1196752"/>
            <a:ext cx="8640960" cy="1944215"/>
          </a:xfrm>
        </p:spPr>
        <p:txBody>
          <a:bodyPr/>
          <a:lstStyle/>
          <a:p>
            <a:r>
              <a:rPr lang="en-GB" sz="3600" b="1" dirty="0">
                <a:solidFill>
                  <a:srgbClr val="FFC000"/>
                </a:solidFill>
                <a:latin typeface="Calibri" panose="020F0502020204030204" pitchFamily="34" charset="0"/>
                <a:cs typeface="Calibri" panose="020F0502020204030204" pitchFamily="34" charset="0"/>
              </a:rPr>
              <a:t>The Politics of Play: </a:t>
            </a:r>
            <a:br>
              <a:rPr lang="en-GB" sz="3600" b="1" dirty="0">
                <a:solidFill>
                  <a:srgbClr val="FFC000"/>
                </a:solidFill>
                <a:latin typeface="Calibri" panose="020F0502020204030204" pitchFamily="34" charset="0"/>
                <a:cs typeface="Calibri" panose="020F0502020204030204" pitchFamily="34" charset="0"/>
              </a:rPr>
            </a:br>
            <a:r>
              <a:rPr lang="en-GB" sz="3600" b="1" dirty="0">
                <a:solidFill>
                  <a:srgbClr val="FFC000"/>
                </a:solidFill>
                <a:latin typeface="Calibri" panose="020F0502020204030204" pitchFamily="34" charset="0"/>
                <a:cs typeface="Calibri" panose="020F0502020204030204" pitchFamily="34" charset="0"/>
              </a:rPr>
              <a:t>Wargaming with the US Military</a:t>
            </a:r>
          </a:p>
        </p:txBody>
      </p:sp>
    </p:spTree>
    <p:extLst>
      <p:ext uri="{BB962C8B-B14F-4D97-AF65-F5344CB8AC3E}">
        <p14:creationId xmlns:p14="http://schemas.microsoft.com/office/powerpoint/2010/main" val="79550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1112-0A58-4303-BD4B-2FF74846C638}"/>
              </a:ext>
            </a:extLst>
          </p:cNvPr>
          <p:cNvSpPr>
            <a:spLocks noGrp="1"/>
          </p:cNvSpPr>
          <p:nvPr>
            <p:ph type="title"/>
          </p:nvPr>
        </p:nvSpPr>
        <p:spPr>
          <a:xfrm>
            <a:off x="683568" y="327794"/>
            <a:ext cx="7924800" cy="868958"/>
          </a:xfrm>
        </p:spPr>
        <p:txBody>
          <a:bodyPr/>
          <a:lstStyle/>
          <a:p>
            <a:r>
              <a:rPr lang="en-GB" b="1" dirty="0">
                <a:solidFill>
                  <a:srgbClr val="FFC000"/>
                </a:solidFill>
                <a:latin typeface="Calibri" panose="020F0502020204030204" pitchFamily="34" charset="0"/>
                <a:cs typeface="Calibri" panose="020F0502020204030204" pitchFamily="34" charset="0"/>
              </a:rPr>
              <a:t>Why use Wargaming in the military?</a:t>
            </a:r>
          </a:p>
        </p:txBody>
      </p:sp>
      <p:pic>
        <p:nvPicPr>
          <p:cNvPr id="4" name="Content Placeholder 3">
            <a:extLst>
              <a:ext uri="{FF2B5EF4-FFF2-40B4-BE49-F238E27FC236}">
                <a16:creationId xmlns:a16="http://schemas.microsoft.com/office/drawing/2014/main" id="{57F4C5F3-A9A0-4AC0-A8AF-006D2E30B384}"/>
              </a:ext>
            </a:extLst>
          </p:cNvPr>
          <p:cNvPicPr>
            <a:picLocks noGrp="1" noChangeAspect="1"/>
          </p:cNvPicPr>
          <p:nvPr>
            <p:ph idx="1"/>
          </p:nvPr>
        </p:nvPicPr>
        <p:blipFill>
          <a:blip r:embed="rId2"/>
          <a:stretch>
            <a:fillRect/>
          </a:stretch>
        </p:blipFill>
        <p:spPr>
          <a:xfrm>
            <a:off x="4427984" y="1784528"/>
            <a:ext cx="4014080" cy="3876720"/>
          </a:xfrm>
          <a:prstGeom prst="rect">
            <a:avLst/>
          </a:prstGeom>
        </p:spPr>
      </p:pic>
      <p:sp>
        <p:nvSpPr>
          <p:cNvPr id="5" name="TextBox 4">
            <a:extLst>
              <a:ext uri="{FF2B5EF4-FFF2-40B4-BE49-F238E27FC236}">
                <a16:creationId xmlns:a16="http://schemas.microsoft.com/office/drawing/2014/main" id="{1C9148E2-DB88-4C59-A151-BB23315FE6B2}"/>
              </a:ext>
            </a:extLst>
          </p:cNvPr>
          <p:cNvSpPr txBox="1"/>
          <p:nvPr/>
        </p:nvSpPr>
        <p:spPr>
          <a:xfrm>
            <a:off x="251520" y="1841856"/>
            <a:ext cx="4014080" cy="3970318"/>
          </a:xfrm>
          <a:prstGeom prst="rect">
            <a:avLst/>
          </a:prstGeom>
          <a:noFill/>
        </p:spPr>
        <p:txBody>
          <a:bodyPr wrap="square" rtlCol="0">
            <a:spAutoFit/>
          </a:bodyPr>
          <a:lstStyle/>
          <a:p>
            <a:pPr marL="800100" lvl="1" indent="-342900">
              <a:spcBef>
                <a:spcPts val="300"/>
              </a:spcBef>
              <a:spcAft>
                <a:spcPts val="300"/>
              </a:spcAft>
              <a:buClr>
                <a:srgbClr val="FFC000"/>
              </a:buClr>
              <a:buFont typeface="Arial" panose="020B0604020202020204" pitchFamily="34" charset="0"/>
              <a:buChar char="•"/>
            </a:pPr>
            <a:r>
              <a:rPr lang="en-GB" sz="2200" dirty="0">
                <a:latin typeface="Calibri" panose="020F0502020204030204" pitchFamily="34" charset="0"/>
                <a:cs typeface="Calibri" panose="020F0502020204030204" pitchFamily="34" charset="0"/>
              </a:rPr>
              <a:t>Bloom’s ‘Taxonomy of Learning Domains’</a:t>
            </a:r>
          </a:p>
          <a:p>
            <a:pPr marL="800100" lvl="1" indent="-342900">
              <a:spcBef>
                <a:spcPts val="300"/>
              </a:spcBef>
              <a:spcAft>
                <a:spcPts val="300"/>
              </a:spcAft>
              <a:buClr>
                <a:srgbClr val="FFC000"/>
              </a:buClr>
              <a:buFont typeface="Arial" panose="020B0604020202020204" pitchFamily="34" charset="0"/>
              <a:buChar char="•"/>
            </a:pPr>
            <a:endParaRPr lang="en-GB" sz="2200" dirty="0">
              <a:latin typeface="Calibri" panose="020F0502020204030204" pitchFamily="34" charset="0"/>
              <a:cs typeface="Calibri" panose="020F0502020204030204" pitchFamily="34" charset="0"/>
            </a:endParaRPr>
          </a:p>
          <a:p>
            <a:pPr marL="800100" lvl="1" indent="-342900">
              <a:spcBef>
                <a:spcPts val="300"/>
              </a:spcBef>
              <a:spcAft>
                <a:spcPts val="300"/>
              </a:spcAft>
              <a:buClr>
                <a:srgbClr val="FFC000"/>
              </a:buClr>
              <a:buFont typeface="Arial" panose="020B0604020202020204" pitchFamily="34" charset="0"/>
              <a:buChar char="•"/>
            </a:pPr>
            <a:r>
              <a:rPr lang="en-GB" sz="2200" dirty="0">
                <a:latin typeface="Calibri" panose="020F0502020204030204" pitchFamily="34" charset="0"/>
                <a:cs typeface="Calibri" panose="020F0502020204030204" pitchFamily="34" charset="0"/>
              </a:rPr>
              <a:t>‘Wargaming is a cost-effective means to provide experience-based learning with emphasis on cognitive and, increasingly, affective training domains.’ (Roman and Brown)</a:t>
            </a:r>
          </a:p>
        </p:txBody>
      </p:sp>
    </p:spTree>
    <p:extLst>
      <p:ext uri="{BB962C8B-B14F-4D97-AF65-F5344CB8AC3E}">
        <p14:creationId xmlns:p14="http://schemas.microsoft.com/office/powerpoint/2010/main" val="59018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r>
              <a:rPr lang="en-GB" b="1" dirty="0">
                <a:solidFill>
                  <a:srgbClr val="FFC000"/>
                </a:solidFill>
                <a:latin typeface="Calibri" panose="020F0502020204030204" pitchFamily="34" charset="0"/>
                <a:cs typeface="Calibri" panose="020F0502020204030204" pitchFamily="34" charset="0"/>
              </a:rPr>
              <a:t>Why use wargaming?</a:t>
            </a:r>
          </a:p>
        </p:txBody>
      </p:sp>
      <p:sp>
        <p:nvSpPr>
          <p:cNvPr id="3" name="Content Placeholder 2"/>
          <p:cNvSpPr>
            <a:spLocks noGrp="1"/>
          </p:cNvSpPr>
          <p:nvPr>
            <p:ph sz="quarter" idx="13"/>
          </p:nvPr>
        </p:nvSpPr>
        <p:spPr>
          <a:xfrm>
            <a:off x="609600" y="1556792"/>
            <a:ext cx="7924800" cy="4158208"/>
          </a:xfrm>
        </p:spPr>
        <p:txBody>
          <a:bodyPr>
            <a:normAutofit fontScale="92500" lnSpcReduction="10000"/>
          </a:bodyPr>
          <a:lstStyle/>
          <a:p>
            <a:pPr>
              <a:spcBef>
                <a:spcPts val="400"/>
              </a:spcBef>
              <a:spcAft>
                <a:spcPts val="400"/>
              </a:spcAft>
            </a:pPr>
            <a:r>
              <a:rPr lang="en-GB" sz="2300" dirty="0">
                <a:latin typeface="Calibri" panose="020F0502020204030204" pitchFamily="34" charset="0"/>
                <a:cs typeface="Calibri" panose="020F0502020204030204" pitchFamily="34" charset="0"/>
              </a:rPr>
              <a:t>Military view</a:t>
            </a:r>
          </a:p>
          <a:p>
            <a:pPr lvl="1">
              <a:spcBef>
                <a:spcPts val="400"/>
              </a:spcBef>
              <a:spcAft>
                <a:spcPts val="400"/>
              </a:spcAft>
            </a:pPr>
            <a:r>
              <a:rPr lang="en-GB" sz="2300" dirty="0">
                <a:latin typeface="Calibri" panose="020F0502020204030204" pitchFamily="34" charset="0"/>
                <a:cs typeface="Calibri" panose="020F0502020204030204" pitchFamily="34" charset="0"/>
              </a:rPr>
              <a:t>Learning objectives coded into game to form victory conditions (winning, not losing, losing under x conditions)</a:t>
            </a:r>
          </a:p>
          <a:p>
            <a:pPr lvl="1">
              <a:spcBef>
                <a:spcPts val="400"/>
              </a:spcBef>
              <a:spcAft>
                <a:spcPts val="400"/>
              </a:spcAft>
            </a:pPr>
            <a:r>
              <a:rPr lang="en-GB" sz="2300" dirty="0">
                <a:latin typeface="Calibri" panose="020F0502020204030204" pitchFamily="34" charset="0"/>
                <a:cs typeface="Calibri" panose="020F0502020204030204" pitchFamily="34" charset="0"/>
              </a:rPr>
              <a:t>Realisation of learning objectives is criterion of success</a:t>
            </a:r>
          </a:p>
          <a:p>
            <a:pPr lvl="1">
              <a:spcBef>
                <a:spcPts val="400"/>
              </a:spcBef>
              <a:spcAft>
                <a:spcPts val="400"/>
              </a:spcAft>
            </a:pPr>
            <a:r>
              <a:rPr lang="en-GB" sz="2300" dirty="0">
                <a:latin typeface="Calibri" panose="020F0502020204030204" pitchFamily="34" charset="0"/>
                <a:cs typeface="Calibri" panose="020F0502020204030204" pitchFamily="34" charset="0"/>
              </a:rPr>
              <a:t>Seek deeper and long-lasting immersive play by suspending trainees in flow state</a:t>
            </a:r>
          </a:p>
          <a:p>
            <a:pPr>
              <a:spcBef>
                <a:spcPts val="400"/>
              </a:spcBef>
              <a:spcAft>
                <a:spcPts val="400"/>
              </a:spcAft>
            </a:pPr>
            <a:r>
              <a:rPr lang="en-GB" sz="2300" dirty="0">
                <a:latin typeface="Calibri" panose="020F0502020204030204" pitchFamily="34" charset="0"/>
                <a:cs typeface="Calibri" panose="020F0502020204030204" pitchFamily="34" charset="0"/>
              </a:rPr>
              <a:t>But, what does this ignore?</a:t>
            </a:r>
          </a:p>
          <a:p>
            <a:pPr lvl="1">
              <a:spcBef>
                <a:spcPts val="400"/>
              </a:spcBef>
              <a:spcAft>
                <a:spcPts val="400"/>
              </a:spcAft>
            </a:pPr>
            <a:r>
              <a:rPr lang="en-GB" sz="2300" dirty="0">
                <a:latin typeface="Calibri" panose="020F0502020204030204" pitchFamily="34" charset="0"/>
                <a:cs typeface="Calibri" panose="020F0502020204030204" pitchFamily="34" charset="0"/>
              </a:rPr>
              <a:t>The politics of using play for military ends</a:t>
            </a:r>
          </a:p>
          <a:p>
            <a:pPr lvl="2">
              <a:spcBef>
                <a:spcPts val="400"/>
              </a:spcBef>
              <a:spcAft>
                <a:spcPts val="400"/>
              </a:spcAft>
            </a:pPr>
            <a:r>
              <a:rPr lang="en-GB" sz="2300" i="1" dirty="0">
                <a:latin typeface="Calibri" panose="020F0502020204030204" pitchFamily="34" charset="0"/>
                <a:cs typeface="Calibri" panose="020F0502020204030204" pitchFamily="34" charset="0"/>
              </a:rPr>
              <a:t>How</a:t>
            </a:r>
            <a:r>
              <a:rPr lang="en-GB" sz="2300" dirty="0">
                <a:latin typeface="Calibri" panose="020F0502020204030204" pitchFamily="34" charset="0"/>
                <a:cs typeface="Calibri" panose="020F0502020204030204" pitchFamily="34" charset="0"/>
              </a:rPr>
              <a:t> does wargaming teach trainees/players and with what effects? </a:t>
            </a:r>
          </a:p>
          <a:p>
            <a:pPr lvl="2">
              <a:spcBef>
                <a:spcPts val="400"/>
              </a:spcBef>
              <a:spcAft>
                <a:spcPts val="400"/>
              </a:spcAft>
            </a:pPr>
            <a:r>
              <a:rPr lang="en-GB" sz="2300" dirty="0">
                <a:latin typeface="Calibri" panose="020F0502020204030204" pitchFamily="34" charset="0"/>
                <a:cs typeface="Calibri" panose="020F0502020204030204" pitchFamily="34" charset="0"/>
              </a:rPr>
              <a:t>Tension between immersion and agency </a:t>
            </a:r>
          </a:p>
          <a:p>
            <a:pPr lvl="1">
              <a:spcBef>
                <a:spcPts val="400"/>
              </a:spcBef>
              <a:spcAft>
                <a:spcPts val="400"/>
              </a:spcAft>
            </a:pPr>
            <a:endParaRPr lang="en-GB" sz="2300" dirty="0"/>
          </a:p>
          <a:p>
            <a:pPr marL="457200" lvl="1" indent="0">
              <a:spcBef>
                <a:spcPts val="400"/>
              </a:spcBef>
              <a:spcAft>
                <a:spcPts val="400"/>
              </a:spcAft>
              <a:buNone/>
            </a:pPr>
            <a:endParaRPr lang="en-GB" sz="2200" dirty="0"/>
          </a:p>
          <a:p>
            <a:endParaRPr lang="en-GB" dirty="0"/>
          </a:p>
        </p:txBody>
      </p:sp>
    </p:spTree>
    <p:extLst>
      <p:ext uri="{BB962C8B-B14F-4D97-AF65-F5344CB8AC3E}">
        <p14:creationId xmlns:p14="http://schemas.microsoft.com/office/powerpoint/2010/main" val="399847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9024-F639-4FDB-A044-EE6596360FE7}"/>
              </a:ext>
            </a:extLst>
          </p:cNvPr>
          <p:cNvSpPr>
            <a:spLocks noGrp="1"/>
          </p:cNvSpPr>
          <p:nvPr>
            <p:ph type="title"/>
          </p:nvPr>
        </p:nvSpPr>
        <p:spPr>
          <a:xfrm>
            <a:off x="609600" y="274638"/>
            <a:ext cx="7924800" cy="922114"/>
          </a:xfrm>
        </p:spPr>
        <p:txBody>
          <a:bodyPr/>
          <a:lstStyle/>
          <a:p>
            <a:r>
              <a:rPr lang="en-GB" b="1" dirty="0">
                <a:solidFill>
                  <a:srgbClr val="FFC000"/>
                </a:solidFill>
                <a:latin typeface="Calibri" panose="020F0502020204030204" pitchFamily="34" charset="0"/>
                <a:cs typeface="Calibri" panose="020F0502020204030204" pitchFamily="34" charset="0"/>
              </a:rPr>
              <a:t>wargaming as Pedagogy</a:t>
            </a:r>
          </a:p>
        </p:txBody>
      </p:sp>
      <p:sp>
        <p:nvSpPr>
          <p:cNvPr id="3" name="Content Placeholder 2">
            <a:extLst>
              <a:ext uri="{FF2B5EF4-FFF2-40B4-BE49-F238E27FC236}">
                <a16:creationId xmlns:a16="http://schemas.microsoft.com/office/drawing/2014/main" id="{11FAEE86-D674-4100-A975-AADC195533FA}"/>
              </a:ext>
            </a:extLst>
          </p:cNvPr>
          <p:cNvSpPr>
            <a:spLocks noGrp="1"/>
          </p:cNvSpPr>
          <p:nvPr>
            <p:ph idx="1"/>
          </p:nvPr>
        </p:nvSpPr>
        <p:spPr>
          <a:xfrm>
            <a:off x="609600" y="1556792"/>
            <a:ext cx="7924800" cy="4464497"/>
          </a:xfrm>
        </p:spPr>
        <p:txBody>
          <a:bodyPr>
            <a:normAutofit fontScale="85000" lnSpcReduction="20000"/>
          </a:bodyPr>
          <a:lstStyle/>
          <a:p>
            <a:pPr>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Key distinction</a:t>
            </a:r>
          </a:p>
          <a:p>
            <a:pPr lvl="1">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Play: an exploratory human capacity or ability</a:t>
            </a:r>
          </a:p>
          <a:p>
            <a:pPr lvl="1">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Game: a system or structure which apprehends and directs play</a:t>
            </a:r>
          </a:p>
          <a:p>
            <a:pPr lvl="1">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In the case of using games as teaching tools, we are harnessing play for particular pedagogical ends</a:t>
            </a:r>
          </a:p>
          <a:p>
            <a:pPr lvl="2">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Game always designed/selected for specific purpose/aim/objective</a:t>
            </a:r>
          </a:p>
          <a:p>
            <a:pPr lvl="2">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True whether teaching in civilian or military context</a:t>
            </a:r>
          </a:p>
          <a:p>
            <a:pPr lvl="1">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Key claim: All wargames teach their players, whether intended for education or not</a:t>
            </a:r>
          </a:p>
          <a:p>
            <a:pPr lvl="2">
              <a:lnSpc>
                <a:spcPct val="110000"/>
              </a:lnSpc>
              <a:spcBef>
                <a:spcPts val="400"/>
              </a:spcBef>
              <a:spcAft>
                <a:spcPts val="400"/>
              </a:spcAft>
            </a:pPr>
            <a:r>
              <a:rPr lang="en-GB" sz="2300" dirty="0">
                <a:latin typeface="Calibri" panose="020F0502020204030204" pitchFamily="34" charset="0"/>
                <a:cs typeface="Calibri" panose="020F0502020204030204" pitchFamily="34" charset="0"/>
              </a:rPr>
              <a:t>Challenge conventional distinction between education and analytic/research gaming</a:t>
            </a:r>
          </a:p>
          <a:p>
            <a:pPr lvl="2"/>
            <a:endParaRPr lang="en-GB" sz="1950" dirty="0"/>
          </a:p>
          <a:p>
            <a:pPr lvl="2"/>
            <a:endParaRPr lang="en-GB" sz="1350" dirty="0"/>
          </a:p>
        </p:txBody>
      </p:sp>
    </p:spTree>
    <p:extLst>
      <p:ext uri="{BB962C8B-B14F-4D97-AF65-F5344CB8AC3E}">
        <p14:creationId xmlns:p14="http://schemas.microsoft.com/office/powerpoint/2010/main" val="176645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F5AF-291E-4147-90E6-925BCEF20498}"/>
              </a:ext>
            </a:extLst>
          </p:cNvPr>
          <p:cNvSpPr>
            <a:spLocks noGrp="1"/>
          </p:cNvSpPr>
          <p:nvPr>
            <p:ph type="title"/>
          </p:nvPr>
        </p:nvSpPr>
        <p:spPr>
          <a:xfrm>
            <a:off x="609600" y="274638"/>
            <a:ext cx="7924800" cy="868362"/>
          </a:xfrm>
        </p:spPr>
        <p:txBody>
          <a:bodyPr/>
          <a:lstStyle/>
          <a:p>
            <a:r>
              <a:rPr lang="en-GB" b="1" dirty="0">
                <a:solidFill>
                  <a:srgbClr val="FFC000"/>
                </a:solidFill>
                <a:latin typeface="Calibri" panose="020F0502020204030204" pitchFamily="34" charset="0"/>
                <a:cs typeface="Calibri" panose="020F0502020204030204" pitchFamily="34" charset="0"/>
              </a:rPr>
              <a:t>Understanding play</a:t>
            </a:r>
          </a:p>
        </p:txBody>
      </p:sp>
      <p:sp>
        <p:nvSpPr>
          <p:cNvPr id="3" name="Content Placeholder 2">
            <a:extLst>
              <a:ext uri="{FF2B5EF4-FFF2-40B4-BE49-F238E27FC236}">
                <a16:creationId xmlns:a16="http://schemas.microsoft.com/office/drawing/2014/main" id="{2C2959F2-9B12-4728-AB1C-27FEC5B61E7D}"/>
              </a:ext>
            </a:extLst>
          </p:cNvPr>
          <p:cNvSpPr>
            <a:spLocks noGrp="1"/>
          </p:cNvSpPr>
          <p:nvPr>
            <p:ph sz="quarter" idx="13"/>
          </p:nvPr>
        </p:nvSpPr>
        <p:spPr>
          <a:xfrm>
            <a:off x="609600" y="1556792"/>
            <a:ext cx="7778824" cy="4158208"/>
          </a:xfrm>
        </p:spPr>
        <p:txBody>
          <a:bodyPr>
            <a:normAutofit fontScale="92500" lnSpcReduction="10000"/>
          </a:bodyPr>
          <a:lstStyle/>
          <a:p>
            <a:pPr>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To understanding gaming, need to understand play</a:t>
            </a:r>
          </a:p>
          <a:p>
            <a:pPr lvl="1">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Often considered frivolous or juvenile</a:t>
            </a:r>
          </a:p>
          <a:p>
            <a:pPr lvl="2">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Children, animals, time off</a:t>
            </a:r>
          </a:p>
          <a:p>
            <a:pPr lvl="1">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But scholars emphasise it is vital for life</a:t>
            </a:r>
          </a:p>
          <a:p>
            <a:pPr lvl="2">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Essential category of existence, how we grow, learn, socialise</a:t>
            </a:r>
          </a:p>
          <a:p>
            <a:pPr lvl="2">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‘What makes life </a:t>
            </a:r>
            <a:r>
              <a:rPr lang="en-GB" sz="2400" dirty="0" err="1">
                <a:latin typeface="Calibri" panose="020F0502020204030204" pitchFamily="34" charset="0"/>
                <a:cs typeface="Calibri" panose="020F0502020204030204" pitchFamily="34" charset="0"/>
              </a:rPr>
              <a:t>lifey</a:t>
            </a:r>
            <a:r>
              <a:rPr lang="en-GB" sz="2400" dirty="0">
                <a:latin typeface="Calibri" panose="020F0502020204030204" pitchFamily="34" charset="0"/>
                <a:cs typeface="Calibri" panose="020F0502020204030204" pitchFamily="34" charset="0"/>
              </a:rPr>
              <a:t>’ – without play, just survival</a:t>
            </a:r>
          </a:p>
          <a:p>
            <a:pPr lvl="1">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Complicated</a:t>
            </a:r>
          </a:p>
          <a:p>
            <a:pPr lvl="2">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Both truth and illusion, real and non real, phenomenon and subjectivity</a:t>
            </a:r>
          </a:p>
          <a:p>
            <a:endParaRPr lang="en-GB" sz="2200" dirty="0"/>
          </a:p>
        </p:txBody>
      </p:sp>
    </p:spTree>
    <p:extLst>
      <p:ext uri="{BB962C8B-B14F-4D97-AF65-F5344CB8AC3E}">
        <p14:creationId xmlns:p14="http://schemas.microsoft.com/office/powerpoint/2010/main" val="378702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5A43-B70B-4063-BFF9-CDB2EB35D241}"/>
              </a:ext>
            </a:extLst>
          </p:cNvPr>
          <p:cNvSpPr>
            <a:spLocks noGrp="1"/>
          </p:cNvSpPr>
          <p:nvPr>
            <p:ph type="title"/>
          </p:nvPr>
        </p:nvSpPr>
        <p:spPr>
          <a:xfrm>
            <a:off x="609600" y="274638"/>
            <a:ext cx="7924800" cy="1088656"/>
          </a:xfrm>
        </p:spPr>
        <p:txBody>
          <a:bodyPr/>
          <a:lstStyle/>
          <a:p>
            <a:r>
              <a:rPr lang="en-GB" b="1" dirty="0">
                <a:solidFill>
                  <a:srgbClr val="FFC000"/>
                </a:solidFill>
                <a:latin typeface="Calibri" panose="020F0502020204030204" pitchFamily="34" charset="0"/>
                <a:cs typeface="Calibri" panose="020F0502020204030204" pitchFamily="34" charset="0"/>
              </a:rPr>
              <a:t>Apollonian play: The Primacy of Reason over play</a:t>
            </a:r>
          </a:p>
        </p:txBody>
      </p:sp>
      <p:pic>
        <p:nvPicPr>
          <p:cNvPr id="4" name="Content Placeholder 3">
            <a:extLst>
              <a:ext uri="{FF2B5EF4-FFF2-40B4-BE49-F238E27FC236}">
                <a16:creationId xmlns:a16="http://schemas.microsoft.com/office/drawing/2014/main" id="{514936E8-153B-4E0C-A43A-C0075821EA0F}"/>
              </a:ext>
            </a:extLst>
          </p:cNvPr>
          <p:cNvPicPr>
            <a:picLocks noGrp="1" noChangeAspect="1"/>
          </p:cNvPicPr>
          <p:nvPr>
            <p:ph idx="1"/>
          </p:nvPr>
        </p:nvPicPr>
        <p:blipFill>
          <a:blip r:embed="rId2"/>
          <a:stretch>
            <a:fillRect/>
          </a:stretch>
        </p:blipFill>
        <p:spPr>
          <a:xfrm>
            <a:off x="5004048" y="1955276"/>
            <a:ext cx="3720296" cy="3539430"/>
          </a:xfrm>
          <a:prstGeom prst="rect">
            <a:avLst/>
          </a:prstGeom>
        </p:spPr>
      </p:pic>
      <p:sp>
        <p:nvSpPr>
          <p:cNvPr id="5" name="TextBox 4">
            <a:extLst>
              <a:ext uri="{FF2B5EF4-FFF2-40B4-BE49-F238E27FC236}">
                <a16:creationId xmlns:a16="http://schemas.microsoft.com/office/drawing/2014/main" id="{DCFEA652-86B0-4C85-9011-07D0B16C6A18}"/>
              </a:ext>
            </a:extLst>
          </p:cNvPr>
          <p:cNvSpPr txBox="1"/>
          <p:nvPr/>
        </p:nvSpPr>
        <p:spPr>
          <a:xfrm>
            <a:off x="450015" y="1955276"/>
            <a:ext cx="4338009" cy="3708708"/>
          </a:xfrm>
          <a:prstGeom prst="rect">
            <a:avLst/>
          </a:prstGeom>
          <a:noFill/>
        </p:spPr>
        <p:txBody>
          <a:bodyPr wrap="square" rtlCol="0">
            <a:spAutoFit/>
          </a:bodyPr>
          <a:lstStyle/>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Plato, Aristotle, German Idealism </a:t>
            </a:r>
          </a:p>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The ‘malediction of play’ in modern Western philosophy (Nagel)</a:t>
            </a:r>
          </a:p>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Play frivolous and in opposition to reason – a hinderance to learning</a:t>
            </a:r>
          </a:p>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‘The explicit goal of the first </a:t>
            </a:r>
            <a:r>
              <a:rPr lang="en-GB" sz="2000" i="1" dirty="0">
                <a:latin typeface="Calibri" panose="020F0502020204030204" pitchFamily="34" charset="0"/>
                <a:cs typeface="Calibri" panose="020F0502020204030204" pitchFamily="34" charset="0"/>
              </a:rPr>
              <a:t>Critique</a:t>
            </a:r>
            <a:r>
              <a:rPr lang="en-GB" sz="2000" dirty="0">
                <a:latin typeface="Calibri" panose="020F0502020204030204" pitchFamily="34" charset="0"/>
                <a:cs typeface="Calibri" panose="020F0502020204030204" pitchFamily="34" charset="0"/>
              </a:rPr>
              <a:t> [</a:t>
            </a:r>
            <a:r>
              <a:rPr lang="en-GB" sz="2000" i="1" dirty="0">
                <a:latin typeface="Calibri" panose="020F0502020204030204" pitchFamily="34" charset="0"/>
                <a:cs typeface="Calibri" panose="020F0502020204030204" pitchFamily="34" charset="0"/>
              </a:rPr>
              <a:t>of Pure Reason</a:t>
            </a:r>
            <a:r>
              <a:rPr lang="en-GB" sz="2000" dirty="0">
                <a:latin typeface="Calibri" panose="020F0502020204030204" pitchFamily="34" charset="0"/>
                <a:cs typeface="Calibri" panose="020F0502020204030204" pitchFamily="34" charset="0"/>
              </a:rPr>
              <a:t>] is to replace the ‘mere play’ of the imagination and thought… with the seriousness of scientific investigation’ (</a:t>
            </a:r>
            <a:r>
              <a:rPr lang="en-GB" sz="2000" dirty="0" err="1">
                <a:latin typeface="Calibri" panose="020F0502020204030204" pitchFamily="34" charset="0"/>
                <a:cs typeface="Calibri" panose="020F0502020204030204" pitchFamily="34" charset="0"/>
              </a:rPr>
              <a:t>Spariosu</a:t>
            </a:r>
            <a:r>
              <a:rPr lang="en-GB" sz="2000" dirty="0">
                <a:latin typeface="Calibri" panose="020F0502020204030204" pitchFamily="34" charset="0"/>
                <a:cs typeface="Calibri" panose="020F0502020204030204" pitchFamily="34" charset="0"/>
              </a:rPr>
              <a:t>, </a:t>
            </a:r>
            <a:r>
              <a:rPr lang="en-GB" sz="2000" i="1" dirty="0">
                <a:latin typeface="Calibri" panose="020F0502020204030204" pitchFamily="34" charset="0"/>
                <a:cs typeface="Calibri" panose="020F0502020204030204" pitchFamily="34" charset="0"/>
              </a:rPr>
              <a:t>Dionysus Reborn</a:t>
            </a:r>
            <a:r>
              <a:rPr lang="en-GB" sz="2000" dirty="0">
                <a:latin typeface="Calibri" panose="020F0502020204030204" pitchFamily="34" charset="0"/>
                <a:cs typeface="Calibri" panose="020F0502020204030204" pitchFamily="34" charset="0"/>
              </a:rPr>
              <a:t>, 1989).</a:t>
            </a:r>
          </a:p>
        </p:txBody>
      </p:sp>
    </p:spTree>
    <p:extLst>
      <p:ext uri="{BB962C8B-B14F-4D97-AF65-F5344CB8AC3E}">
        <p14:creationId xmlns:p14="http://schemas.microsoft.com/office/powerpoint/2010/main" val="381116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2079-8DC3-440A-85BD-3824B0C624B7}"/>
              </a:ext>
            </a:extLst>
          </p:cNvPr>
          <p:cNvSpPr>
            <a:spLocks noGrp="1"/>
          </p:cNvSpPr>
          <p:nvPr>
            <p:ph type="title"/>
          </p:nvPr>
        </p:nvSpPr>
        <p:spPr>
          <a:xfrm>
            <a:off x="642762" y="590511"/>
            <a:ext cx="7886700" cy="958055"/>
          </a:xfrm>
        </p:spPr>
        <p:txBody>
          <a:bodyPr/>
          <a:lstStyle/>
          <a:p>
            <a:r>
              <a:rPr lang="en-GB" b="1" dirty="0">
                <a:solidFill>
                  <a:srgbClr val="FFC000"/>
                </a:solidFill>
                <a:latin typeface="Calibri" panose="020F0502020204030204" pitchFamily="34" charset="0"/>
                <a:cs typeface="Calibri" panose="020F0502020204030204" pitchFamily="34" charset="0"/>
              </a:rPr>
              <a:t>Dionysian </a:t>
            </a:r>
            <a:r>
              <a:rPr lang="en-GB" b="1" dirty="0" err="1">
                <a:solidFill>
                  <a:srgbClr val="FFC000"/>
                </a:solidFill>
                <a:latin typeface="Calibri" panose="020F0502020204030204" pitchFamily="34" charset="0"/>
                <a:cs typeface="Calibri" panose="020F0502020204030204" pitchFamily="34" charset="0"/>
              </a:rPr>
              <a:t>PLay</a:t>
            </a:r>
            <a:r>
              <a:rPr lang="en-GB" b="1" dirty="0">
                <a:solidFill>
                  <a:srgbClr val="FFC000"/>
                </a:solidFill>
                <a:latin typeface="Calibri" panose="020F0502020204030204" pitchFamily="34" charset="0"/>
                <a:cs typeface="Calibri" panose="020F0502020204030204" pitchFamily="34" charset="0"/>
              </a:rPr>
              <a:t>: The Primacy of Play over Reason</a:t>
            </a:r>
          </a:p>
        </p:txBody>
      </p:sp>
      <p:pic>
        <p:nvPicPr>
          <p:cNvPr id="10" name="Content Placeholder 9">
            <a:extLst>
              <a:ext uri="{FF2B5EF4-FFF2-40B4-BE49-F238E27FC236}">
                <a16:creationId xmlns:a16="http://schemas.microsoft.com/office/drawing/2014/main" id="{F04E9F46-C776-47FB-B46F-B24853102275}"/>
              </a:ext>
            </a:extLst>
          </p:cNvPr>
          <p:cNvPicPr>
            <a:picLocks noGrp="1" noChangeAspect="1"/>
          </p:cNvPicPr>
          <p:nvPr>
            <p:ph idx="1"/>
          </p:nvPr>
        </p:nvPicPr>
        <p:blipFill>
          <a:blip r:embed="rId2"/>
          <a:stretch>
            <a:fillRect/>
          </a:stretch>
        </p:blipFill>
        <p:spPr>
          <a:xfrm>
            <a:off x="4588192" y="2067957"/>
            <a:ext cx="3941269" cy="3539430"/>
          </a:xfrm>
          <a:prstGeom prst="rect">
            <a:avLst/>
          </a:prstGeom>
        </p:spPr>
      </p:pic>
      <p:sp>
        <p:nvSpPr>
          <p:cNvPr id="11" name="TextBox 10">
            <a:extLst>
              <a:ext uri="{FF2B5EF4-FFF2-40B4-BE49-F238E27FC236}">
                <a16:creationId xmlns:a16="http://schemas.microsoft.com/office/drawing/2014/main" id="{7663F10F-1985-4532-BE7B-2ED141A02C27}"/>
              </a:ext>
            </a:extLst>
          </p:cNvPr>
          <p:cNvSpPr txBox="1"/>
          <p:nvPr/>
        </p:nvSpPr>
        <p:spPr>
          <a:xfrm>
            <a:off x="467544" y="2067957"/>
            <a:ext cx="3856580" cy="3708708"/>
          </a:xfrm>
          <a:prstGeom prst="rect">
            <a:avLst/>
          </a:prstGeom>
          <a:noFill/>
        </p:spPr>
        <p:txBody>
          <a:bodyPr wrap="square" rtlCol="0">
            <a:spAutoFit/>
          </a:bodyPr>
          <a:lstStyle/>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Pre-Socratic, post-Idealist – Heraclitus, Nietzsche</a:t>
            </a:r>
          </a:p>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Subordinates reason to aesthetics</a:t>
            </a:r>
          </a:p>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Play is a dance between creativity and nihilism</a:t>
            </a:r>
          </a:p>
          <a:p>
            <a:pPr marL="342900" indent="-342900">
              <a:spcBef>
                <a:spcPts val="600"/>
              </a:spcBef>
              <a:buClr>
                <a:srgbClr val="FFC00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‘The maturity of man [sic] - that means, to have reacquired the seriousness that one had as a child at play’ (</a:t>
            </a:r>
            <a:r>
              <a:rPr lang="en-GB" sz="2000" i="1" dirty="0">
                <a:latin typeface="Calibri" panose="020F0502020204030204" pitchFamily="34" charset="0"/>
                <a:cs typeface="Calibri" panose="020F0502020204030204" pitchFamily="34" charset="0"/>
              </a:rPr>
              <a:t>Beyond Good and Evil</a:t>
            </a:r>
            <a:r>
              <a:rPr lang="en-GB"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5436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2F77-645A-4431-BA13-D36A168C4FF0}"/>
              </a:ext>
            </a:extLst>
          </p:cNvPr>
          <p:cNvSpPr>
            <a:spLocks noGrp="1"/>
          </p:cNvSpPr>
          <p:nvPr>
            <p:ph type="title"/>
          </p:nvPr>
        </p:nvSpPr>
        <p:spPr>
          <a:xfrm>
            <a:off x="609600" y="274638"/>
            <a:ext cx="7924800" cy="868362"/>
          </a:xfrm>
        </p:spPr>
        <p:txBody>
          <a:bodyPr/>
          <a:lstStyle/>
          <a:p>
            <a:r>
              <a:rPr lang="en-GB" b="1" dirty="0">
                <a:solidFill>
                  <a:srgbClr val="FFC000"/>
                </a:solidFill>
                <a:latin typeface="Calibri" panose="020F0502020204030204" pitchFamily="34" charset="0"/>
                <a:cs typeface="Calibri" panose="020F0502020204030204" pitchFamily="34" charset="0"/>
              </a:rPr>
              <a:t>The seriousness of play</a:t>
            </a:r>
          </a:p>
        </p:txBody>
      </p:sp>
      <p:sp>
        <p:nvSpPr>
          <p:cNvPr id="3" name="Content Placeholder 2">
            <a:extLst>
              <a:ext uri="{FF2B5EF4-FFF2-40B4-BE49-F238E27FC236}">
                <a16:creationId xmlns:a16="http://schemas.microsoft.com/office/drawing/2014/main" id="{1502FCB8-890A-4BB9-A9B0-5A3C72B40A3A}"/>
              </a:ext>
            </a:extLst>
          </p:cNvPr>
          <p:cNvSpPr>
            <a:spLocks noGrp="1"/>
          </p:cNvSpPr>
          <p:nvPr>
            <p:ph sz="quarter" idx="13"/>
          </p:nvPr>
        </p:nvSpPr>
        <p:spPr>
          <a:xfrm>
            <a:off x="609600" y="1484784"/>
            <a:ext cx="7924800" cy="3888432"/>
          </a:xfrm>
        </p:spPr>
        <p:txBody>
          <a:bodyPr>
            <a:noAutofit/>
          </a:bodyPr>
          <a:lstStyle/>
          <a:p>
            <a:pPr>
              <a:spcBef>
                <a:spcPts val="300"/>
              </a:spcBef>
              <a:spcAft>
                <a:spcPts val="300"/>
              </a:spcAft>
            </a:pPr>
            <a:r>
              <a:rPr lang="en-GB" sz="2000" dirty="0">
                <a:latin typeface="Calibri" panose="020F0502020204030204" pitchFamily="34" charset="0"/>
                <a:cs typeface="Calibri" panose="020F0502020204030204" pitchFamily="34" charset="0"/>
              </a:rPr>
              <a:t>Understood as behaviour, action, motivation, attitude, experience, existential condition </a:t>
            </a:r>
          </a:p>
          <a:p>
            <a:pPr>
              <a:spcBef>
                <a:spcPts val="300"/>
              </a:spcBef>
              <a:spcAft>
                <a:spcPts val="300"/>
              </a:spcAft>
            </a:pPr>
            <a:r>
              <a:rPr lang="en-GB" sz="2000" dirty="0">
                <a:latin typeface="Calibri" panose="020F0502020204030204" pitchFamily="34" charset="0"/>
                <a:cs typeface="Calibri" panose="020F0502020204030204" pitchFamily="34" charset="0"/>
              </a:rPr>
              <a:t>A powerful form of communication and metacommunication</a:t>
            </a:r>
          </a:p>
          <a:p>
            <a:pPr lvl="1">
              <a:spcBef>
                <a:spcPts val="300"/>
              </a:spcBef>
              <a:spcAft>
                <a:spcPts val="300"/>
              </a:spcAft>
            </a:pPr>
            <a:r>
              <a:rPr lang="en-GB" sz="2000" dirty="0">
                <a:latin typeface="Calibri" panose="020F0502020204030204" pitchFamily="34" charset="0"/>
                <a:cs typeface="Calibri" panose="020F0502020204030204" pitchFamily="34" charset="0"/>
              </a:rPr>
              <a:t>Tells us about what it communicates</a:t>
            </a:r>
          </a:p>
          <a:p>
            <a:pPr lvl="1">
              <a:spcBef>
                <a:spcPts val="300"/>
              </a:spcBef>
              <a:spcAft>
                <a:spcPts val="300"/>
              </a:spcAft>
            </a:pPr>
            <a:r>
              <a:rPr lang="en-GB" sz="2000" dirty="0">
                <a:latin typeface="Calibri" panose="020F0502020204030204" pitchFamily="34" charset="0"/>
                <a:cs typeface="Calibri" panose="020F0502020204030204" pitchFamily="34" charset="0"/>
              </a:rPr>
              <a:t>Bateson’s wolf cubs – ‘this nip is not a bite’</a:t>
            </a:r>
          </a:p>
          <a:p>
            <a:pPr>
              <a:spcBef>
                <a:spcPts val="300"/>
              </a:spcBef>
              <a:spcAft>
                <a:spcPts val="300"/>
              </a:spcAft>
            </a:pPr>
            <a:r>
              <a:rPr lang="en-GB" sz="2000" dirty="0">
                <a:latin typeface="Calibri" panose="020F0502020204030204" pitchFamily="34" charset="0"/>
                <a:cs typeface="Calibri" panose="020F0502020204030204" pitchFamily="34" charset="0"/>
              </a:rPr>
              <a:t>Highly absorbing – ‘autotelic’</a:t>
            </a:r>
          </a:p>
          <a:p>
            <a:pPr lvl="1">
              <a:spcBef>
                <a:spcPts val="300"/>
              </a:spcBef>
              <a:spcAft>
                <a:spcPts val="300"/>
              </a:spcAft>
            </a:pPr>
            <a:r>
              <a:rPr lang="en-GB" sz="2000" dirty="0">
                <a:latin typeface="Calibri" panose="020F0502020204030204" pitchFamily="34" charset="0"/>
                <a:cs typeface="Calibri" panose="020F0502020204030204" pitchFamily="34" charset="0"/>
              </a:rPr>
              <a:t>Decreased sense of self, self-forgetfulness</a:t>
            </a:r>
          </a:p>
          <a:p>
            <a:pPr lvl="1">
              <a:spcBef>
                <a:spcPts val="300"/>
              </a:spcBef>
              <a:spcAft>
                <a:spcPts val="300"/>
              </a:spcAft>
            </a:pPr>
            <a:r>
              <a:rPr lang="en-GB" sz="2000" dirty="0">
                <a:latin typeface="Calibri" panose="020F0502020204030204" pitchFamily="34" charset="0"/>
                <a:cs typeface="Calibri" panose="020F0502020204030204" pitchFamily="34" charset="0"/>
              </a:rPr>
              <a:t>Exists in own spatial and temporal zone - in and outside reality</a:t>
            </a:r>
          </a:p>
          <a:p>
            <a:pPr lvl="1">
              <a:spcBef>
                <a:spcPts val="300"/>
              </a:spcBef>
              <a:spcAft>
                <a:spcPts val="300"/>
              </a:spcAft>
            </a:pPr>
            <a:r>
              <a:rPr lang="en-GB" sz="2000" dirty="0">
                <a:latin typeface="Calibri" panose="020F0502020204030204" pitchFamily="34" charset="0"/>
                <a:cs typeface="Calibri" panose="020F0502020204030204" pitchFamily="34" charset="0"/>
              </a:rPr>
              <a:t>Self-renewing desire to continue</a:t>
            </a:r>
          </a:p>
          <a:p>
            <a:pPr lvl="1">
              <a:spcBef>
                <a:spcPts val="300"/>
              </a:spcBef>
              <a:spcAft>
                <a:spcPts val="300"/>
              </a:spcAft>
            </a:pPr>
            <a:r>
              <a:rPr lang="en-GB" sz="2000" dirty="0">
                <a:latin typeface="Calibri" panose="020F0502020204030204" pitchFamily="34" charset="0"/>
                <a:cs typeface="Calibri" panose="020F0502020204030204" pitchFamily="34" charset="0"/>
              </a:rPr>
              <a:t>For its own sake, an end in itself – though can be harnessed for extrinsic ends (Csikszentmihalyi)</a:t>
            </a:r>
          </a:p>
        </p:txBody>
      </p:sp>
    </p:spTree>
    <p:extLst>
      <p:ext uri="{BB962C8B-B14F-4D97-AF65-F5344CB8AC3E}">
        <p14:creationId xmlns:p14="http://schemas.microsoft.com/office/powerpoint/2010/main" val="229075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3E3C-280F-4771-B445-2294621EFF87}"/>
              </a:ext>
            </a:extLst>
          </p:cNvPr>
          <p:cNvSpPr>
            <a:spLocks noGrp="1"/>
          </p:cNvSpPr>
          <p:nvPr>
            <p:ph type="title"/>
          </p:nvPr>
        </p:nvSpPr>
        <p:spPr/>
        <p:txBody>
          <a:bodyPr/>
          <a:lstStyle/>
          <a:p>
            <a:r>
              <a:rPr lang="en-GB" b="1" dirty="0">
                <a:solidFill>
                  <a:srgbClr val="FFC000"/>
                </a:solidFill>
                <a:latin typeface="Calibri" panose="020F0502020204030204" pitchFamily="34" charset="0"/>
                <a:cs typeface="Calibri" panose="020F0502020204030204" pitchFamily="34" charset="0"/>
              </a:rPr>
              <a:t>How does wargaming teach using play? </a:t>
            </a:r>
          </a:p>
        </p:txBody>
      </p:sp>
      <p:sp>
        <p:nvSpPr>
          <p:cNvPr id="3" name="Content Placeholder 2">
            <a:extLst>
              <a:ext uri="{FF2B5EF4-FFF2-40B4-BE49-F238E27FC236}">
                <a16:creationId xmlns:a16="http://schemas.microsoft.com/office/drawing/2014/main" id="{E2241D52-D5EC-459C-ACE3-CB4A3ED3FCD5}"/>
              </a:ext>
            </a:extLst>
          </p:cNvPr>
          <p:cNvSpPr>
            <a:spLocks noGrp="1"/>
          </p:cNvSpPr>
          <p:nvPr>
            <p:ph sz="quarter" idx="13"/>
          </p:nvPr>
        </p:nvSpPr>
        <p:spPr/>
        <p:txBody>
          <a:bodyPr>
            <a:normAutofit fontScale="85000" lnSpcReduction="20000"/>
          </a:bodyPr>
          <a:lstStyle/>
          <a:p>
            <a:pPr marL="0" indent="0">
              <a:lnSpc>
                <a:spcPct val="120000"/>
              </a:lnSpc>
              <a:spcBef>
                <a:spcPts val="400"/>
              </a:spcBef>
              <a:spcAft>
                <a:spcPts val="400"/>
              </a:spcAft>
              <a:buNone/>
            </a:pPr>
            <a:r>
              <a:rPr lang="en-GB" sz="2600" dirty="0">
                <a:latin typeface="Calibri" panose="020F0502020204030204" pitchFamily="34" charset="0"/>
                <a:cs typeface="Calibri" panose="020F0502020204030204" pitchFamily="34" charset="0"/>
              </a:rPr>
              <a:t>1) For the Win</a:t>
            </a:r>
          </a:p>
          <a:p>
            <a:pPr lvl="1">
              <a:lnSpc>
                <a:spcPct val="120000"/>
              </a:lnSpc>
              <a:spcBef>
                <a:spcPts val="400"/>
              </a:spcBef>
              <a:spcAft>
                <a:spcPts val="400"/>
              </a:spcAft>
            </a:pPr>
            <a:r>
              <a:rPr lang="en-GB" sz="2400" dirty="0">
                <a:latin typeface="Calibri" panose="020F0502020204030204" pitchFamily="34" charset="0"/>
                <a:cs typeface="Calibri" panose="020F0502020204030204" pitchFamily="34" charset="0"/>
              </a:rPr>
              <a:t>Players must play to win</a:t>
            </a:r>
          </a:p>
          <a:p>
            <a:pPr lvl="1">
              <a:lnSpc>
                <a:spcPct val="120000"/>
              </a:lnSpc>
              <a:spcBef>
                <a:spcPts val="400"/>
              </a:spcBef>
              <a:spcAft>
                <a:spcPts val="400"/>
              </a:spcAft>
            </a:pPr>
            <a:r>
              <a:rPr lang="en-GB" sz="2400" dirty="0">
                <a:latin typeface="Calibri" panose="020F0502020204030204" pitchFamily="34" charset="0"/>
                <a:cs typeface="Calibri" panose="020F0502020204030204" pitchFamily="34" charset="0"/>
              </a:rPr>
              <a:t>Fairly easy to realise as winning is fun</a:t>
            </a:r>
          </a:p>
          <a:p>
            <a:pPr lvl="1">
              <a:lnSpc>
                <a:spcPct val="120000"/>
              </a:lnSpc>
              <a:spcBef>
                <a:spcPts val="400"/>
              </a:spcBef>
              <a:spcAft>
                <a:spcPts val="400"/>
              </a:spcAft>
            </a:pPr>
            <a:r>
              <a:rPr lang="en-GB" sz="2400" dirty="0" err="1">
                <a:latin typeface="Calibri" panose="020F0502020204030204" pitchFamily="34" charset="0"/>
                <a:cs typeface="Calibri" panose="020F0502020204030204" pitchFamily="34" charset="0"/>
              </a:rPr>
              <a:t>Noone</a:t>
            </a:r>
            <a:r>
              <a:rPr lang="en-GB" sz="2400" dirty="0">
                <a:latin typeface="Calibri" panose="020F0502020204030204" pitchFamily="34" charset="0"/>
                <a:cs typeface="Calibri" panose="020F0502020204030204" pitchFamily="34" charset="0"/>
              </a:rPr>
              <a:t> likes to lose</a:t>
            </a:r>
          </a:p>
          <a:p>
            <a:pPr lvl="1">
              <a:lnSpc>
                <a:spcPct val="120000"/>
              </a:lnSpc>
              <a:spcBef>
                <a:spcPts val="400"/>
              </a:spcBef>
              <a:spcAft>
                <a:spcPts val="400"/>
              </a:spcAft>
            </a:pPr>
            <a:r>
              <a:rPr lang="en-GB" sz="2400" dirty="0">
                <a:latin typeface="Calibri" panose="020F0502020204030204" pitchFamily="34" charset="0"/>
                <a:cs typeface="Calibri" panose="020F0502020204030204" pitchFamily="34" charset="0"/>
              </a:rPr>
              <a:t>Winning key to military socialisation</a:t>
            </a:r>
          </a:p>
          <a:p>
            <a:pPr lvl="1">
              <a:lnSpc>
                <a:spcPct val="120000"/>
              </a:lnSpc>
              <a:spcBef>
                <a:spcPts val="400"/>
              </a:spcBef>
              <a:spcAft>
                <a:spcPts val="400"/>
              </a:spcAft>
            </a:pPr>
            <a:r>
              <a:rPr lang="en-GB" sz="2400" dirty="0">
                <a:latin typeface="Calibri" panose="020F0502020204030204" pitchFamily="34" charset="0"/>
                <a:cs typeface="Calibri" panose="020F0502020204030204" pitchFamily="34" charset="0"/>
              </a:rPr>
              <a:t>Often framed at natural or spontaneous by the CoP, but actually has to be continuously cultivated</a:t>
            </a:r>
          </a:p>
          <a:p>
            <a:pPr lvl="1">
              <a:lnSpc>
                <a:spcPct val="120000"/>
              </a:lnSpc>
              <a:spcBef>
                <a:spcPts val="400"/>
              </a:spcBef>
              <a:spcAft>
                <a:spcPts val="400"/>
              </a:spcAft>
            </a:pPr>
            <a:r>
              <a:rPr lang="en-GB" sz="2400" dirty="0">
                <a:latin typeface="Calibri" panose="020F0502020204030204" pitchFamily="34" charset="0"/>
                <a:cs typeface="Calibri" panose="020F0502020204030204" pitchFamily="34" charset="0"/>
              </a:rPr>
              <a:t>A win state usually irrelevant. What’s important is pursuit of conditions</a:t>
            </a:r>
          </a:p>
          <a:p>
            <a:pPr lvl="1">
              <a:lnSpc>
                <a:spcPct val="120000"/>
              </a:lnSpc>
              <a:spcBef>
                <a:spcPts val="400"/>
              </a:spcBef>
              <a:spcAft>
                <a:spcPts val="400"/>
              </a:spcAft>
            </a:pPr>
            <a:r>
              <a:rPr lang="en-GB" sz="2400" dirty="0">
                <a:latin typeface="Calibri" panose="020F0502020204030204" pitchFamily="34" charset="0"/>
                <a:cs typeface="Calibri" panose="020F0502020204030204" pitchFamily="34" charset="0"/>
              </a:rPr>
              <a:t>Necessary for validity</a:t>
            </a:r>
          </a:p>
          <a:p>
            <a:pPr lvl="1"/>
            <a:endParaRPr lang="en-GB" sz="2400" dirty="0">
              <a:latin typeface="Calibri" panose="020F0502020204030204" pitchFamily="34" charset="0"/>
              <a:cs typeface="Calibri" panose="020F0502020204030204" pitchFamily="34" charset="0"/>
            </a:endParaRPr>
          </a:p>
          <a:p>
            <a:pPr lvl="1"/>
            <a:endParaRPr lang="en-GB" sz="22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4166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3E3C-280F-4771-B445-2294621EFF87}"/>
              </a:ext>
            </a:extLst>
          </p:cNvPr>
          <p:cNvSpPr>
            <a:spLocks noGrp="1"/>
          </p:cNvSpPr>
          <p:nvPr>
            <p:ph type="title"/>
          </p:nvPr>
        </p:nvSpPr>
        <p:spPr/>
        <p:txBody>
          <a:bodyPr/>
          <a:lstStyle/>
          <a:p>
            <a:r>
              <a:rPr lang="en-GB" b="1" dirty="0">
                <a:solidFill>
                  <a:srgbClr val="FFC000"/>
                </a:solidFill>
                <a:latin typeface="Calibri" panose="020F0502020204030204" pitchFamily="34" charset="0"/>
                <a:cs typeface="Calibri" panose="020F0502020204030204" pitchFamily="34" charset="0"/>
              </a:rPr>
              <a:t>How does wargaming teach using play? </a:t>
            </a:r>
          </a:p>
        </p:txBody>
      </p:sp>
      <p:sp>
        <p:nvSpPr>
          <p:cNvPr id="3" name="Content Placeholder 2">
            <a:extLst>
              <a:ext uri="{FF2B5EF4-FFF2-40B4-BE49-F238E27FC236}">
                <a16:creationId xmlns:a16="http://schemas.microsoft.com/office/drawing/2014/main" id="{E2241D52-D5EC-459C-ACE3-CB4A3ED3FCD5}"/>
              </a:ext>
            </a:extLst>
          </p:cNvPr>
          <p:cNvSpPr>
            <a:spLocks noGrp="1"/>
          </p:cNvSpPr>
          <p:nvPr>
            <p:ph sz="quarter" idx="13"/>
          </p:nvPr>
        </p:nvSpPr>
        <p:spPr>
          <a:xfrm>
            <a:off x="609600" y="1600200"/>
            <a:ext cx="7850832" cy="4114800"/>
          </a:xfrm>
        </p:spPr>
        <p:txBody>
          <a:bodyPr>
            <a:normAutofit/>
          </a:bodyPr>
          <a:lstStyle/>
          <a:p>
            <a:pPr marL="0" indent="0">
              <a:spcBef>
                <a:spcPts val="400"/>
              </a:spcBef>
              <a:spcAft>
                <a:spcPts val="400"/>
              </a:spcAft>
              <a:buNone/>
            </a:pPr>
            <a:r>
              <a:rPr lang="en-GB" sz="2200" dirty="0">
                <a:latin typeface="Calibri" panose="020F0502020204030204" pitchFamily="34" charset="0"/>
                <a:cs typeface="Calibri" panose="020F0502020204030204" pitchFamily="34" charset="0"/>
              </a:rPr>
              <a:t>2) The spell of immersion</a:t>
            </a:r>
          </a:p>
          <a:p>
            <a:pPr lvl="1">
              <a:spcBef>
                <a:spcPts val="400"/>
              </a:spcBef>
              <a:spcAft>
                <a:spcPts val="400"/>
              </a:spcAft>
            </a:pPr>
            <a:r>
              <a:rPr lang="en-GB" sz="2200" dirty="0">
                <a:latin typeface="Calibri" panose="020F0502020204030204" pitchFamily="34" charset="0"/>
                <a:cs typeface="Calibri" panose="020F0502020204030204" pitchFamily="34" charset="0"/>
              </a:rPr>
              <a:t>Pleasure of game generated by experience of immersion</a:t>
            </a:r>
          </a:p>
          <a:p>
            <a:pPr lvl="2">
              <a:spcBef>
                <a:spcPts val="400"/>
              </a:spcBef>
              <a:spcAft>
                <a:spcPts val="400"/>
              </a:spcAft>
            </a:pPr>
            <a:r>
              <a:rPr lang="en-GB" sz="2200" dirty="0">
                <a:latin typeface="Calibri" panose="020F0502020204030204" pitchFamily="34" charset="0"/>
                <a:cs typeface="Calibri" panose="020F0502020204030204" pitchFamily="34" charset="0"/>
              </a:rPr>
              <a:t>Inner critic switched off, ‘</a:t>
            </a:r>
            <a:r>
              <a:rPr lang="en-GB" sz="2200" dirty="0" err="1">
                <a:latin typeface="Calibri" panose="020F0502020204030204" pitchFamily="34" charset="0"/>
                <a:cs typeface="Calibri" panose="020F0502020204030204" pitchFamily="34" charset="0"/>
              </a:rPr>
              <a:t>chronoslip</a:t>
            </a:r>
            <a:r>
              <a:rPr lang="en-GB" sz="2200" dirty="0">
                <a:latin typeface="Calibri" panose="020F0502020204030204" pitchFamily="34" charset="0"/>
                <a:cs typeface="Calibri" panose="020F0502020204030204" pitchFamily="34" charset="0"/>
              </a:rPr>
              <a:t>’ occurs</a:t>
            </a:r>
          </a:p>
          <a:p>
            <a:pPr lvl="2">
              <a:spcBef>
                <a:spcPts val="400"/>
              </a:spcBef>
              <a:spcAft>
                <a:spcPts val="400"/>
              </a:spcAft>
            </a:pPr>
            <a:r>
              <a:rPr lang="en-GB" sz="2200" dirty="0">
                <a:latin typeface="Calibri" panose="020F0502020204030204" pitchFamily="34" charset="0"/>
                <a:cs typeface="Calibri" panose="020F0502020204030204" pitchFamily="34" charset="0"/>
              </a:rPr>
              <a:t>Feedback loop of cause and effect </a:t>
            </a:r>
          </a:p>
          <a:p>
            <a:pPr lvl="2">
              <a:spcBef>
                <a:spcPts val="400"/>
              </a:spcBef>
              <a:spcAft>
                <a:spcPts val="400"/>
              </a:spcAft>
            </a:pPr>
            <a:r>
              <a:rPr lang="en-GB" sz="2200" dirty="0">
                <a:latin typeface="Calibri" panose="020F0502020204030204" pitchFamily="34" charset="0"/>
                <a:cs typeface="Calibri" panose="020F0502020204030204" pitchFamily="34" charset="0"/>
              </a:rPr>
              <a:t>Symbiosis of action and reaction</a:t>
            </a:r>
          </a:p>
          <a:p>
            <a:pPr lvl="1">
              <a:spcBef>
                <a:spcPts val="400"/>
              </a:spcBef>
              <a:spcAft>
                <a:spcPts val="400"/>
              </a:spcAft>
            </a:pPr>
            <a:r>
              <a:rPr lang="en-GB" sz="2200" dirty="0">
                <a:latin typeface="Calibri" panose="020F0502020204030204" pitchFamily="34" charset="0"/>
                <a:cs typeface="Calibri" panose="020F0502020204030204" pitchFamily="34" charset="0"/>
              </a:rPr>
              <a:t>But, spell can be broken</a:t>
            </a:r>
          </a:p>
          <a:p>
            <a:pPr lvl="2">
              <a:spcBef>
                <a:spcPts val="400"/>
              </a:spcBef>
              <a:spcAft>
                <a:spcPts val="400"/>
              </a:spcAft>
            </a:pPr>
            <a:r>
              <a:rPr lang="en-GB" sz="2200" dirty="0">
                <a:latin typeface="Calibri" panose="020F0502020204030204" pitchFamily="34" charset="0"/>
                <a:cs typeface="Calibri" panose="020F0502020204030204" pitchFamily="34" charset="0"/>
              </a:rPr>
              <a:t>If conscious thought occurs, condition is lost</a:t>
            </a:r>
          </a:p>
          <a:p>
            <a:pPr lvl="2">
              <a:spcBef>
                <a:spcPts val="400"/>
              </a:spcBef>
              <a:spcAft>
                <a:spcPts val="400"/>
              </a:spcAft>
            </a:pPr>
            <a:r>
              <a:rPr lang="en-GB" sz="2200" dirty="0">
                <a:latin typeface="Calibri" panose="020F0502020204030204" pitchFamily="34" charset="0"/>
                <a:cs typeface="Calibri" panose="020F0502020204030204" pitchFamily="34" charset="0"/>
              </a:rPr>
              <a:t>Back to reality, often with a bump</a:t>
            </a:r>
          </a:p>
          <a:p>
            <a:pPr lvl="1">
              <a:spcBef>
                <a:spcPts val="400"/>
              </a:spcBef>
              <a:spcAft>
                <a:spcPts val="400"/>
              </a:spcAft>
            </a:pPr>
            <a:r>
              <a:rPr lang="en-GB" sz="2200" dirty="0">
                <a:latin typeface="Calibri" panose="020F0502020204030204" pitchFamily="34" charset="0"/>
                <a:cs typeface="Calibri" panose="020F0502020204030204" pitchFamily="34" charset="0"/>
              </a:rPr>
              <a:t>Also necessary for game validity according to many in CoP</a:t>
            </a:r>
          </a:p>
          <a:p>
            <a:endParaRPr lang="en-GB" dirty="0"/>
          </a:p>
        </p:txBody>
      </p:sp>
    </p:spTree>
    <p:extLst>
      <p:ext uri="{BB962C8B-B14F-4D97-AF65-F5344CB8AC3E}">
        <p14:creationId xmlns:p14="http://schemas.microsoft.com/office/powerpoint/2010/main" val="197877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94122"/>
          </a:xfrm>
        </p:spPr>
        <p:txBody>
          <a:bodyPr/>
          <a:lstStyle/>
          <a:p>
            <a:r>
              <a:rPr lang="en-GB" b="1" dirty="0">
                <a:solidFill>
                  <a:srgbClr val="FFC000"/>
                </a:solidFill>
                <a:latin typeface="Calibri" panose="020F0502020204030204" pitchFamily="34" charset="0"/>
                <a:cs typeface="Calibri" panose="020F0502020204030204" pitchFamily="34" charset="0"/>
              </a:rPr>
              <a:t>How does wargaming work?</a:t>
            </a:r>
          </a:p>
        </p:txBody>
      </p:sp>
      <p:pic>
        <p:nvPicPr>
          <p:cNvPr id="5" name="Picture 4">
            <a:extLst>
              <a:ext uri="{FF2B5EF4-FFF2-40B4-BE49-F238E27FC236}">
                <a16:creationId xmlns:a16="http://schemas.microsoft.com/office/drawing/2014/main" id="{0281D522-5B6E-45C0-B9CE-4EB6EDBE91D2}"/>
              </a:ext>
            </a:extLst>
          </p:cNvPr>
          <p:cNvPicPr>
            <a:picLocks noChangeAspect="1"/>
          </p:cNvPicPr>
          <p:nvPr/>
        </p:nvPicPr>
        <p:blipFill>
          <a:blip r:embed="rId2"/>
          <a:stretch>
            <a:fillRect/>
          </a:stretch>
        </p:blipFill>
        <p:spPr>
          <a:xfrm>
            <a:off x="4572000" y="1628800"/>
            <a:ext cx="4248472" cy="4126961"/>
          </a:xfrm>
          <a:prstGeom prst="rect">
            <a:avLst/>
          </a:prstGeom>
        </p:spPr>
      </p:pic>
      <p:sp>
        <p:nvSpPr>
          <p:cNvPr id="3" name="Rectangle 2">
            <a:extLst>
              <a:ext uri="{FF2B5EF4-FFF2-40B4-BE49-F238E27FC236}">
                <a16:creationId xmlns:a16="http://schemas.microsoft.com/office/drawing/2014/main" id="{D01531D6-5564-4872-849B-0CDEAC60E0AC}"/>
              </a:ext>
            </a:extLst>
          </p:cNvPr>
          <p:cNvSpPr/>
          <p:nvPr/>
        </p:nvSpPr>
        <p:spPr>
          <a:xfrm>
            <a:off x="609600" y="1628800"/>
            <a:ext cx="3818384" cy="4293483"/>
          </a:xfrm>
          <a:prstGeom prst="rect">
            <a:avLst/>
          </a:prstGeom>
        </p:spPr>
        <p:txBody>
          <a:bodyPr wrap="square">
            <a:spAutoFit/>
          </a:bodyPr>
          <a:lstStyle/>
          <a:p>
            <a:r>
              <a:rPr lang="en-GB" sz="2100" dirty="0">
                <a:latin typeface="Calibri" panose="020F0502020204030204" pitchFamily="34" charset="0"/>
                <a:cs typeface="Calibri" panose="020F0502020204030204" pitchFamily="34" charset="0"/>
              </a:rPr>
              <a:t>‘Flow is an optimal state of consciousness, a peak state where we both feel and perform our best. We become so involved in an activity that nothing else seems to matter. The ego falls away. Time flies. Every action, movement and thought follows inevitably from the previous one, like playing jazz. Your whole being is involved, and you’re using your skills to the utmost.’ (Csikszentmihalyi)</a:t>
            </a:r>
          </a:p>
        </p:txBody>
      </p:sp>
    </p:spTree>
    <p:extLst>
      <p:ext uri="{BB962C8B-B14F-4D97-AF65-F5344CB8AC3E}">
        <p14:creationId xmlns:p14="http://schemas.microsoft.com/office/powerpoint/2010/main" val="428333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16D9-D14B-4856-B069-1E412F28D05A}"/>
              </a:ext>
            </a:extLst>
          </p:cNvPr>
          <p:cNvSpPr>
            <a:spLocks noGrp="1"/>
          </p:cNvSpPr>
          <p:nvPr>
            <p:ph type="title"/>
          </p:nvPr>
        </p:nvSpPr>
        <p:spPr>
          <a:xfrm>
            <a:off x="609600" y="274638"/>
            <a:ext cx="7924800" cy="1077049"/>
          </a:xfrm>
        </p:spPr>
        <p:txBody>
          <a:bodyPr/>
          <a:lstStyle/>
          <a:p>
            <a:r>
              <a:rPr lang="en-GB" b="1" dirty="0">
                <a:solidFill>
                  <a:srgbClr val="FFC000"/>
                </a:solidFill>
                <a:latin typeface="Calibri" panose="020F0502020204030204" pitchFamily="34" charset="0"/>
                <a:cs typeface="Calibri" panose="020F0502020204030204" pitchFamily="34" charset="0"/>
              </a:rPr>
              <a:t>The gaming revolution</a:t>
            </a:r>
            <a:endParaRPr lang="en-GB"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86C626B-055F-4C45-A1CE-B4D2DC1E8DA9}"/>
              </a:ext>
            </a:extLst>
          </p:cNvPr>
          <p:cNvSpPr>
            <a:spLocks noGrp="1"/>
          </p:cNvSpPr>
          <p:nvPr>
            <p:ph idx="1"/>
          </p:nvPr>
        </p:nvSpPr>
        <p:spPr>
          <a:xfrm>
            <a:off x="603870" y="1600199"/>
            <a:ext cx="8144594" cy="4199727"/>
          </a:xfrm>
        </p:spPr>
        <p:txBody>
          <a:bodyPr>
            <a:normAutofit/>
          </a:bodyPr>
          <a:lstStyle/>
          <a:p>
            <a:pPr>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The ‘ludic century’</a:t>
            </a:r>
          </a:p>
          <a:p>
            <a:pPr lvl="1">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The ‘digital native’</a:t>
            </a:r>
          </a:p>
          <a:p>
            <a:pPr lvl="1">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Gamification </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Recreation/leisure </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Child and adult education </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Training</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Commercial/advertising</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Military applications</a:t>
            </a:r>
          </a:p>
          <a:p>
            <a:pPr marL="457200" lvl="1" indent="0">
              <a:buNone/>
            </a:pPr>
            <a:endParaRPr lang="en-GB" dirty="0"/>
          </a:p>
        </p:txBody>
      </p:sp>
      <p:pic>
        <p:nvPicPr>
          <p:cNvPr id="1026" name="Picture 2" descr="Image result for videogames">
            <a:extLst>
              <a:ext uri="{FF2B5EF4-FFF2-40B4-BE49-F238E27FC236}">
                <a16:creationId xmlns:a16="http://schemas.microsoft.com/office/drawing/2014/main" id="{F88EA767-608A-4402-926D-E61705546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463" y="1768736"/>
            <a:ext cx="3583001" cy="1941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ideogames">
            <a:extLst>
              <a:ext uri="{FF2B5EF4-FFF2-40B4-BE49-F238E27FC236}">
                <a16:creationId xmlns:a16="http://schemas.microsoft.com/office/drawing/2014/main" id="{D01F8974-52DD-4019-A844-1EE60CBAB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5" y="3834451"/>
            <a:ext cx="3600400" cy="19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57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05C6-ABD1-447C-A7EE-995AFD2D1F8F}"/>
              </a:ext>
            </a:extLst>
          </p:cNvPr>
          <p:cNvSpPr>
            <a:spLocks noGrp="1"/>
          </p:cNvSpPr>
          <p:nvPr>
            <p:ph type="title"/>
          </p:nvPr>
        </p:nvSpPr>
        <p:spPr/>
        <p:txBody>
          <a:bodyPr/>
          <a:lstStyle/>
          <a:p>
            <a:r>
              <a:rPr lang="en-GB" b="1" dirty="0">
                <a:solidFill>
                  <a:srgbClr val="FFC000"/>
                </a:solidFill>
                <a:latin typeface="Calibri" panose="020F0502020204030204" pitchFamily="34" charset="0"/>
                <a:cs typeface="Calibri" panose="020F0502020204030204" pitchFamily="34" charset="0"/>
              </a:rPr>
              <a:t>Gadamer: The Power of Play</a:t>
            </a:r>
          </a:p>
        </p:txBody>
      </p:sp>
      <p:pic>
        <p:nvPicPr>
          <p:cNvPr id="4" name="Content Placeholder 3">
            <a:extLst>
              <a:ext uri="{FF2B5EF4-FFF2-40B4-BE49-F238E27FC236}">
                <a16:creationId xmlns:a16="http://schemas.microsoft.com/office/drawing/2014/main" id="{46C9EA93-2F4A-489E-98FF-24494E6F918A}"/>
              </a:ext>
            </a:extLst>
          </p:cNvPr>
          <p:cNvPicPr>
            <a:picLocks noGrp="1" noChangeAspect="1"/>
          </p:cNvPicPr>
          <p:nvPr>
            <p:ph idx="1"/>
          </p:nvPr>
        </p:nvPicPr>
        <p:blipFill>
          <a:blip r:embed="rId2"/>
          <a:stretch>
            <a:fillRect/>
          </a:stretch>
        </p:blipFill>
        <p:spPr>
          <a:xfrm>
            <a:off x="5220072" y="2060848"/>
            <a:ext cx="3314328" cy="3568402"/>
          </a:xfrm>
          <a:prstGeom prst="rect">
            <a:avLst/>
          </a:prstGeom>
        </p:spPr>
      </p:pic>
      <p:sp>
        <p:nvSpPr>
          <p:cNvPr id="5" name="TextBox 4">
            <a:extLst>
              <a:ext uri="{FF2B5EF4-FFF2-40B4-BE49-F238E27FC236}">
                <a16:creationId xmlns:a16="http://schemas.microsoft.com/office/drawing/2014/main" id="{DD3EAE33-0B3F-4108-93DF-7C38E1B7B6B9}"/>
              </a:ext>
            </a:extLst>
          </p:cNvPr>
          <p:cNvSpPr txBox="1"/>
          <p:nvPr/>
        </p:nvSpPr>
        <p:spPr>
          <a:xfrm>
            <a:off x="609600" y="1935799"/>
            <a:ext cx="3962400" cy="3816429"/>
          </a:xfrm>
          <a:prstGeom prst="rect">
            <a:avLst/>
          </a:prstGeom>
          <a:noFill/>
        </p:spPr>
        <p:txBody>
          <a:bodyPr wrap="square" rtlCol="0">
            <a:spAutoFit/>
          </a:bodyPr>
          <a:lstStyle/>
          <a:p>
            <a:r>
              <a:rPr lang="en-GB" sz="2200" dirty="0">
                <a:latin typeface="Calibri" panose="020F0502020204030204" pitchFamily="34" charset="0"/>
                <a:cs typeface="Calibri" panose="020F0502020204030204" pitchFamily="34" charset="0"/>
              </a:rPr>
              <a:t>‘All playing is a being-played... The attraction of a game, the fascination it exerts, consists precisely in the fact that the game masters the players… The real subject of the game… is not the player but instead the game itself. What holds the player in its spell, draws him into play, and keeps him there is the game itself’ (</a:t>
            </a:r>
            <a:r>
              <a:rPr lang="en-GB" sz="2200" i="1" dirty="0">
                <a:latin typeface="Calibri" panose="020F0502020204030204" pitchFamily="34" charset="0"/>
                <a:cs typeface="Calibri" panose="020F0502020204030204" pitchFamily="34" charset="0"/>
              </a:rPr>
              <a:t>Truth and Method</a:t>
            </a:r>
            <a:r>
              <a:rPr lang="en-GB"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49909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95F4-C9E1-446E-9EF1-8E2C753DA076}"/>
              </a:ext>
            </a:extLst>
          </p:cNvPr>
          <p:cNvSpPr>
            <a:spLocks noGrp="1"/>
          </p:cNvSpPr>
          <p:nvPr>
            <p:ph type="title"/>
          </p:nvPr>
        </p:nvSpPr>
        <p:spPr>
          <a:xfrm>
            <a:off x="651157" y="481237"/>
            <a:ext cx="7924800" cy="1143000"/>
          </a:xfrm>
        </p:spPr>
        <p:txBody>
          <a:bodyPr/>
          <a:lstStyle/>
          <a:p>
            <a:r>
              <a:rPr lang="en-GB" b="1" dirty="0">
                <a:solidFill>
                  <a:srgbClr val="FFC000"/>
                </a:solidFill>
                <a:latin typeface="Calibri" panose="020F0502020204030204" pitchFamily="34" charset="0"/>
                <a:cs typeface="Calibri" panose="020F0502020204030204" pitchFamily="34" charset="0"/>
              </a:rPr>
              <a:t>Freire: Immersion as a non-reflexive state</a:t>
            </a:r>
          </a:p>
        </p:txBody>
      </p:sp>
      <p:pic>
        <p:nvPicPr>
          <p:cNvPr id="4" name="Content Placeholder 3">
            <a:extLst>
              <a:ext uri="{FF2B5EF4-FFF2-40B4-BE49-F238E27FC236}">
                <a16:creationId xmlns:a16="http://schemas.microsoft.com/office/drawing/2014/main" id="{D41D504B-3271-4294-856E-A24C69DD0709}"/>
              </a:ext>
            </a:extLst>
          </p:cNvPr>
          <p:cNvPicPr>
            <a:picLocks noGrp="1" noChangeAspect="1"/>
          </p:cNvPicPr>
          <p:nvPr>
            <p:ph idx="1"/>
          </p:nvPr>
        </p:nvPicPr>
        <p:blipFill>
          <a:blip r:embed="rId2"/>
          <a:stretch>
            <a:fillRect/>
          </a:stretch>
        </p:blipFill>
        <p:spPr>
          <a:xfrm>
            <a:off x="4860032" y="2229750"/>
            <a:ext cx="3506711" cy="3503506"/>
          </a:xfrm>
          <a:prstGeom prst="rect">
            <a:avLst/>
          </a:prstGeom>
        </p:spPr>
      </p:pic>
      <p:sp>
        <p:nvSpPr>
          <p:cNvPr id="5" name="TextBox 4">
            <a:extLst>
              <a:ext uri="{FF2B5EF4-FFF2-40B4-BE49-F238E27FC236}">
                <a16:creationId xmlns:a16="http://schemas.microsoft.com/office/drawing/2014/main" id="{BB1D8AAD-F8D4-4B6D-93B6-0C9FD04B2DE8}"/>
              </a:ext>
            </a:extLst>
          </p:cNvPr>
          <p:cNvSpPr txBox="1"/>
          <p:nvPr/>
        </p:nvSpPr>
        <p:spPr>
          <a:xfrm>
            <a:off x="754228" y="2229750"/>
            <a:ext cx="3806715" cy="3777957"/>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‘Animals do not consider the world; they are immersed in it’ (</a:t>
            </a:r>
            <a:r>
              <a:rPr lang="en-GB" sz="2000" i="1" dirty="0">
                <a:latin typeface="Calibri" panose="020F0502020204030204" pitchFamily="34" charset="0"/>
                <a:cs typeface="Calibri" panose="020F0502020204030204" pitchFamily="34" charset="0"/>
              </a:rPr>
              <a:t>Pedagogy of the Oppressed</a:t>
            </a:r>
            <a:r>
              <a:rPr lang="en-GB" sz="2000" dirty="0">
                <a:latin typeface="Calibri" panose="020F0502020204030204" pitchFamily="34" charset="0"/>
                <a:cs typeface="Calibri" panose="020F0502020204030204" pitchFamily="34" charset="0"/>
              </a:rPr>
              <a:t>).</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Immersion circumvents reflexivity</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player becomes the </a:t>
            </a:r>
            <a:r>
              <a:rPr lang="en-GB" sz="2000" i="1" dirty="0">
                <a:latin typeface="Calibri" panose="020F0502020204030204" pitchFamily="34" charset="0"/>
                <a:cs typeface="Calibri" panose="020F0502020204030204" pitchFamily="34" charset="0"/>
              </a:rPr>
              <a:t>object</a:t>
            </a:r>
            <a:r>
              <a:rPr lang="en-GB" sz="2000" dirty="0">
                <a:latin typeface="Calibri" panose="020F0502020204030204" pitchFamily="34" charset="0"/>
                <a:cs typeface="Calibri" panose="020F0502020204030204" pitchFamily="34" charset="0"/>
              </a:rPr>
              <a:t> of the game, rather than its subject</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Echoes of Gadamer… the game plays the player</a:t>
            </a:r>
          </a:p>
          <a:p>
            <a:pPr marL="342900" indent="-342900">
              <a:buFont typeface="Arial" panose="020B0604020202020204" pitchFamily="34" charset="0"/>
              <a:buChar char="•"/>
            </a:pPr>
            <a:endParaRPr lang="en-GB" sz="1950" dirty="0"/>
          </a:p>
        </p:txBody>
      </p:sp>
    </p:spTree>
    <p:extLst>
      <p:ext uri="{BB962C8B-B14F-4D97-AF65-F5344CB8AC3E}">
        <p14:creationId xmlns:p14="http://schemas.microsoft.com/office/powerpoint/2010/main" val="58661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F365-5FDE-4990-8898-CC06706DF2D7}"/>
              </a:ext>
            </a:extLst>
          </p:cNvPr>
          <p:cNvSpPr>
            <a:spLocks noGrp="1"/>
          </p:cNvSpPr>
          <p:nvPr>
            <p:ph type="title"/>
          </p:nvPr>
        </p:nvSpPr>
        <p:spPr/>
        <p:txBody>
          <a:bodyPr/>
          <a:lstStyle/>
          <a:p>
            <a:r>
              <a:rPr lang="en-GB" b="1" dirty="0">
                <a:solidFill>
                  <a:srgbClr val="FFC000"/>
                </a:solidFill>
                <a:latin typeface="Calibri" panose="020F0502020204030204" pitchFamily="34" charset="0"/>
                <a:cs typeface="Calibri" panose="020F0502020204030204" pitchFamily="34" charset="0"/>
              </a:rPr>
              <a:t>Breaking the spell</a:t>
            </a:r>
          </a:p>
        </p:txBody>
      </p:sp>
      <p:sp>
        <p:nvSpPr>
          <p:cNvPr id="3" name="Content Placeholder 2">
            <a:extLst>
              <a:ext uri="{FF2B5EF4-FFF2-40B4-BE49-F238E27FC236}">
                <a16:creationId xmlns:a16="http://schemas.microsoft.com/office/drawing/2014/main" id="{C1EEA078-E758-4EED-A4B3-F84C8F210035}"/>
              </a:ext>
            </a:extLst>
          </p:cNvPr>
          <p:cNvSpPr>
            <a:spLocks noGrp="1"/>
          </p:cNvSpPr>
          <p:nvPr>
            <p:ph sz="quarter" idx="13"/>
          </p:nvPr>
        </p:nvSpPr>
        <p:spPr>
          <a:xfrm>
            <a:off x="609600" y="1600200"/>
            <a:ext cx="7924800" cy="4061048"/>
          </a:xfrm>
        </p:spPr>
        <p:txBody>
          <a:bodyPr>
            <a:normAutofit fontScale="92500" lnSpcReduction="10000"/>
          </a:bodyPr>
          <a:lstStyle/>
          <a:p>
            <a:r>
              <a:rPr lang="en-GB" sz="2300" dirty="0">
                <a:latin typeface="Calibri" panose="020F0502020204030204" pitchFamily="34" charset="0"/>
                <a:cs typeface="Calibri" panose="020F0502020204030204" pitchFamily="34" charset="0"/>
              </a:rPr>
              <a:t>If conscious thought breaks spell, this means that immersion in a non-reflexive state</a:t>
            </a:r>
          </a:p>
          <a:p>
            <a:pPr lvl="1"/>
            <a:r>
              <a:rPr lang="en-GB" sz="2300" dirty="0">
                <a:latin typeface="Calibri" panose="020F0502020204030204" pitchFamily="34" charset="0"/>
                <a:cs typeface="Calibri" panose="020F0502020204030204" pitchFamily="34" charset="0"/>
              </a:rPr>
              <a:t>Can only be immersive is experiencing unity of thought and action</a:t>
            </a:r>
          </a:p>
          <a:p>
            <a:pPr lvl="1"/>
            <a:r>
              <a:rPr lang="en-GB" sz="2300" dirty="0">
                <a:latin typeface="Calibri" panose="020F0502020204030204" pitchFamily="34" charset="0"/>
                <a:cs typeface="Calibri" panose="020F0502020204030204" pitchFamily="34" charset="0"/>
              </a:rPr>
              <a:t>This means that the conscious thinking capacities of the immersed player are suspended</a:t>
            </a:r>
          </a:p>
          <a:p>
            <a:pPr lvl="1"/>
            <a:r>
              <a:rPr lang="en-GB" sz="2300" dirty="0">
                <a:latin typeface="Calibri" panose="020F0502020204030204" pitchFamily="34" charset="0"/>
                <a:cs typeface="Calibri" panose="020F0502020204030204" pitchFamily="34" charset="0"/>
              </a:rPr>
              <a:t>Immersion circumvents reflexivity </a:t>
            </a:r>
          </a:p>
          <a:p>
            <a:r>
              <a:rPr lang="en-GB" sz="2300" dirty="0">
                <a:latin typeface="Calibri" panose="020F0502020204030204" pitchFamily="34" charset="0"/>
                <a:cs typeface="Calibri" panose="020F0502020204030204" pitchFamily="34" charset="0"/>
              </a:rPr>
              <a:t>The player becomes the </a:t>
            </a:r>
            <a:r>
              <a:rPr lang="en-GB" sz="2300" i="1" dirty="0">
                <a:latin typeface="Calibri" panose="020F0502020204030204" pitchFamily="34" charset="0"/>
                <a:cs typeface="Calibri" panose="020F0502020204030204" pitchFamily="34" charset="0"/>
              </a:rPr>
              <a:t>object</a:t>
            </a:r>
            <a:r>
              <a:rPr lang="en-GB" sz="2300" dirty="0">
                <a:latin typeface="Calibri" panose="020F0502020204030204" pitchFamily="34" charset="0"/>
                <a:cs typeface="Calibri" panose="020F0502020204030204" pitchFamily="34" charset="0"/>
              </a:rPr>
              <a:t> of the game, rather than its subject</a:t>
            </a:r>
          </a:p>
          <a:p>
            <a:pPr lvl="1"/>
            <a:r>
              <a:rPr lang="en-GB" sz="2300" dirty="0">
                <a:latin typeface="Calibri" panose="020F0502020204030204" pitchFamily="34" charset="0"/>
                <a:cs typeface="Calibri" panose="020F0502020204030204" pitchFamily="34" charset="0"/>
              </a:rPr>
              <a:t>Far from the player playing the game, the game plays the player</a:t>
            </a:r>
          </a:p>
          <a:p>
            <a:endParaRPr lang="en-GB" dirty="0"/>
          </a:p>
        </p:txBody>
      </p:sp>
    </p:spTree>
    <p:extLst>
      <p:ext uri="{BB962C8B-B14F-4D97-AF65-F5344CB8AC3E}">
        <p14:creationId xmlns:p14="http://schemas.microsoft.com/office/powerpoint/2010/main" val="45164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7F56-FF40-451F-9863-95D7B80B3892}"/>
              </a:ext>
            </a:extLst>
          </p:cNvPr>
          <p:cNvSpPr>
            <a:spLocks noGrp="1"/>
          </p:cNvSpPr>
          <p:nvPr>
            <p:ph type="title"/>
          </p:nvPr>
        </p:nvSpPr>
        <p:spPr>
          <a:xfrm>
            <a:off x="609600" y="274638"/>
            <a:ext cx="7924800" cy="994122"/>
          </a:xfrm>
        </p:spPr>
        <p:txBody>
          <a:bodyPr/>
          <a:lstStyle/>
          <a:p>
            <a:r>
              <a:rPr lang="en-GB" b="1" dirty="0">
                <a:solidFill>
                  <a:srgbClr val="FFC000"/>
                </a:solidFill>
                <a:latin typeface="Calibri" panose="020F0502020204030204" pitchFamily="34" charset="0"/>
                <a:cs typeface="Calibri" panose="020F0502020204030204" pitchFamily="34" charset="0"/>
              </a:rPr>
              <a:t>So, what is to be done?</a:t>
            </a:r>
          </a:p>
        </p:txBody>
      </p:sp>
      <p:sp>
        <p:nvSpPr>
          <p:cNvPr id="3" name="Content Placeholder 2">
            <a:extLst>
              <a:ext uri="{FF2B5EF4-FFF2-40B4-BE49-F238E27FC236}">
                <a16:creationId xmlns:a16="http://schemas.microsoft.com/office/drawing/2014/main" id="{1E534F57-2BE5-459F-B779-4CF07FF186EB}"/>
              </a:ext>
            </a:extLst>
          </p:cNvPr>
          <p:cNvSpPr>
            <a:spLocks noGrp="1"/>
          </p:cNvSpPr>
          <p:nvPr>
            <p:ph sz="quarter" idx="13"/>
          </p:nvPr>
        </p:nvSpPr>
        <p:spPr>
          <a:xfrm>
            <a:off x="609600" y="1484784"/>
            <a:ext cx="7924800" cy="4230216"/>
          </a:xfrm>
        </p:spPr>
        <p:txBody>
          <a:bodyPr>
            <a:noAutofit/>
          </a:bodyPr>
          <a:lstStyle/>
          <a:p>
            <a:r>
              <a:rPr lang="en-GB" sz="2100" dirty="0">
                <a:latin typeface="Calibri" panose="020F0502020204030204" pitchFamily="34" charset="0"/>
                <a:cs typeface="Calibri" panose="020F0502020204030204" pitchFamily="34" charset="0"/>
              </a:rPr>
              <a:t>While this might be efficacious from a military training perspective, clearly highly problematic from point of view of player agency and pedagogical theory</a:t>
            </a:r>
          </a:p>
          <a:p>
            <a:r>
              <a:rPr lang="en-GB" sz="2100" dirty="0">
                <a:latin typeface="Calibri" panose="020F0502020204030204" pitchFamily="34" charset="0"/>
                <a:cs typeface="Calibri" panose="020F0502020204030204" pitchFamily="34" charset="0"/>
              </a:rPr>
              <a:t>How do we avoid becoming the passive objects of gameplay?</a:t>
            </a:r>
          </a:p>
          <a:p>
            <a:r>
              <a:rPr lang="en-GB" sz="2100" dirty="0">
                <a:latin typeface="Calibri" panose="020F0502020204030204" pitchFamily="34" charset="0"/>
                <a:cs typeface="Calibri" panose="020F0502020204030204" pitchFamily="34" charset="0"/>
              </a:rPr>
              <a:t>Prioritise play over game</a:t>
            </a:r>
          </a:p>
          <a:p>
            <a:pPr lvl="1"/>
            <a:r>
              <a:rPr lang="en-GB" sz="2100" dirty="0">
                <a:latin typeface="Calibri" panose="020F0502020204030204" pitchFamily="34" charset="0"/>
                <a:cs typeface="Calibri" panose="020F0502020204030204" pitchFamily="34" charset="0"/>
              </a:rPr>
              <a:t>Play a force, mode, or capacity</a:t>
            </a:r>
          </a:p>
          <a:p>
            <a:pPr lvl="1"/>
            <a:r>
              <a:rPr lang="en-GB" sz="2100" dirty="0">
                <a:latin typeface="Calibri" panose="020F0502020204030204" pitchFamily="34" charset="0"/>
                <a:cs typeface="Calibri" panose="020F0502020204030204" pitchFamily="34" charset="0"/>
              </a:rPr>
              <a:t>Game a structure that contains and arrests play</a:t>
            </a:r>
          </a:p>
          <a:p>
            <a:pPr lvl="1"/>
            <a:r>
              <a:rPr lang="en-GB" sz="2100" dirty="0">
                <a:latin typeface="Calibri" panose="020F0502020204030204" pitchFamily="34" charset="0"/>
                <a:cs typeface="Calibri" panose="020F0502020204030204" pitchFamily="34" charset="0"/>
              </a:rPr>
              <a:t>Play game playfully. Game the game. Do fight the scenario</a:t>
            </a:r>
          </a:p>
          <a:p>
            <a:r>
              <a:rPr lang="en-GB" sz="2100" dirty="0">
                <a:latin typeface="Calibri" panose="020F0502020204030204" pitchFamily="34" charset="0"/>
                <a:cs typeface="Calibri" panose="020F0502020204030204" pitchFamily="34" charset="0"/>
              </a:rPr>
              <a:t>What matters is not </a:t>
            </a:r>
            <a:r>
              <a:rPr lang="en-GB" sz="2100" i="1" dirty="0">
                <a:latin typeface="Calibri" panose="020F0502020204030204" pitchFamily="34" charset="0"/>
                <a:cs typeface="Calibri" panose="020F0502020204030204" pitchFamily="34" charset="0"/>
              </a:rPr>
              <a:t>what</a:t>
            </a:r>
            <a:r>
              <a:rPr lang="en-GB" sz="2100" dirty="0">
                <a:latin typeface="Calibri" panose="020F0502020204030204" pitchFamily="34" charset="0"/>
                <a:cs typeface="Calibri" panose="020F0502020204030204" pitchFamily="34" charset="0"/>
              </a:rPr>
              <a:t> we play but rather </a:t>
            </a:r>
            <a:r>
              <a:rPr lang="en-GB" sz="2100" i="1" dirty="0">
                <a:latin typeface="Calibri" panose="020F0502020204030204" pitchFamily="34" charset="0"/>
                <a:cs typeface="Calibri" panose="020F0502020204030204" pitchFamily="34" charset="0"/>
              </a:rPr>
              <a:t>how</a:t>
            </a:r>
            <a:r>
              <a:rPr lang="en-GB" sz="2100" dirty="0">
                <a:latin typeface="Calibri" panose="020F0502020204030204" pitchFamily="34" charset="0"/>
                <a:cs typeface="Calibri" panose="020F0502020204030204" pitchFamily="34" charset="0"/>
              </a:rPr>
              <a:t> we play</a:t>
            </a:r>
          </a:p>
        </p:txBody>
      </p:sp>
    </p:spTree>
    <p:extLst>
      <p:ext uri="{BB962C8B-B14F-4D97-AF65-F5344CB8AC3E}">
        <p14:creationId xmlns:p14="http://schemas.microsoft.com/office/powerpoint/2010/main" val="422865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83E8-74FC-48FC-A02D-967448B3BCC1}"/>
              </a:ext>
            </a:extLst>
          </p:cNvPr>
          <p:cNvSpPr>
            <a:spLocks noGrp="1"/>
          </p:cNvSpPr>
          <p:nvPr>
            <p:ph type="title"/>
          </p:nvPr>
        </p:nvSpPr>
        <p:spPr/>
        <p:txBody>
          <a:bodyPr/>
          <a:lstStyle/>
          <a:p>
            <a:r>
              <a:rPr lang="en-GB" b="1" dirty="0">
                <a:solidFill>
                  <a:srgbClr val="FFC000"/>
                </a:solidFill>
                <a:latin typeface="Calibri" panose="020F0502020204030204" pitchFamily="34" charset="0"/>
                <a:cs typeface="Calibri" panose="020F0502020204030204" pitchFamily="34" charset="0"/>
              </a:rPr>
              <a:t>Deconstructive</a:t>
            </a:r>
            <a:r>
              <a:rPr lang="en-GB" dirty="0">
                <a:solidFill>
                  <a:srgbClr val="FFC000"/>
                </a:solidFill>
                <a:latin typeface="Calibri" panose="020F0502020204030204" pitchFamily="34" charset="0"/>
                <a:cs typeface="Calibri" panose="020F0502020204030204" pitchFamily="34" charset="0"/>
              </a:rPr>
              <a:t> </a:t>
            </a:r>
            <a:r>
              <a:rPr lang="en-GB" b="1" dirty="0">
                <a:solidFill>
                  <a:srgbClr val="FFC000"/>
                </a:solidFill>
                <a:latin typeface="Calibri" panose="020F0502020204030204" pitchFamily="34" charset="0"/>
                <a:cs typeface="Calibri" panose="020F0502020204030204" pitchFamily="34" charset="0"/>
              </a:rPr>
              <a:t>play</a:t>
            </a:r>
          </a:p>
        </p:txBody>
      </p:sp>
      <p:sp>
        <p:nvSpPr>
          <p:cNvPr id="3" name="Content Placeholder 2">
            <a:extLst>
              <a:ext uri="{FF2B5EF4-FFF2-40B4-BE49-F238E27FC236}">
                <a16:creationId xmlns:a16="http://schemas.microsoft.com/office/drawing/2014/main" id="{F44180C6-7E47-41E7-9ECB-9E97579A869D}"/>
              </a:ext>
            </a:extLst>
          </p:cNvPr>
          <p:cNvSpPr>
            <a:spLocks noGrp="1"/>
          </p:cNvSpPr>
          <p:nvPr>
            <p:ph sz="quarter" idx="13"/>
          </p:nvPr>
        </p:nvSpPr>
        <p:spPr/>
        <p:txBody>
          <a:bodyPr>
            <a:normAutofit fontScale="92500" lnSpcReduction="10000"/>
          </a:bodyPr>
          <a:lstStyle/>
          <a:p>
            <a:r>
              <a:rPr lang="en-GB" sz="2200" dirty="0">
                <a:latin typeface="Calibri" panose="020F0502020204030204" pitchFamily="34" charset="0"/>
                <a:cs typeface="Calibri" panose="020F0502020204030204" pitchFamily="34" charset="0"/>
              </a:rPr>
              <a:t>Critical thinking and engagement</a:t>
            </a:r>
          </a:p>
          <a:p>
            <a:pPr lvl="1"/>
            <a:r>
              <a:rPr lang="en-GB" sz="2200" dirty="0">
                <a:latin typeface="Calibri" panose="020F0502020204030204" pitchFamily="34" charset="0"/>
                <a:cs typeface="Calibri" panose="020F0502020204030204" pitchFamily="34" charset="0"/>
              </a:rPr>
              <a:t>Punctuate immersion with critical reflection </a:t>
            </a:r>
          </a:p>
          <a:p>
            <a:pPr lvl="1"/>
            <a:r>
              <a:rPr lang="en-GB" sz="2200" dirty="0">
                <a:latin typeface="Calibri" panose="020F0502020204030204" pitchFamily="34" charset="0"/>
                <a:cs typeface="Calibri" panose="020F0502020204030204" pitchFamily="34" charset="0"/>
              </a:rPr>
              <a:t>Play </a:t>
            </a:r>
            <a:r>
              <a:rPr lang="en-GB" sz="2200" dirty="0" err="1">
                <a:latin typeface="Calibri" panose="020F0502020204030204" pitchFamily="34" charset="0"/>
                <a:cs typeface="Calibri" panose="020F0502020204030204" pitchFamily="34" charset="0"/>
              </a:rPr>
              <a:t>deconstructively</a:t>
            </a:r>
            <a:r>
              <a:rPr lang="en-GB" sz="2200" dirty="0">
                <a:latin typeface="Calibri" panose="020F0502020204030204" pitchFamily="34" charset="0"/>
                <a:cs typeface="Calibri" panose="020F0502020204030204" pitchFamily="34" charset="0"/>
              </a:rPr>
              <a:t> – keep the play in play</a:t>
            </a:r>
          </a:p>
          <a:p>
            <a:r>
              <a:rPr lang="en-GB" sz="2200" dirty="0">
                <a:latin typeface="Calibri" panose="020F0502020204030204" pitchFamily="34" charset="0"/>
                <a:cs typeface="Calibri" panose="020F0502020204030204" pitchFamily="34" charset="0"/>
              </a:rPr>
              <a:t>The game is a text to be read</a:t>
            </a:r>
          </a:p>
          <a:p>
            <a:pPr lvl="1"/>
            <a:r>
              <a:rPr lang="en-GB" sz="2200" dirty="0">
                <a:latin typeface="Calibri" panose="020F0502020204030204" pitchFamily="34" charset="0"/>
                <a:cs typeface="Calibri" panose="020F0502020204030204" pitchFamily="34" charset="0"/>
              </a:rPr>
              <a:t>What are its rules? </a:t>
            </a:r>
          </a:p>
          <a:p>
            <a:pPr lvl="1"/>
            <a:r>
              <a:rPr lang="en-GB" sz="2200" dirty="0">
                <a:latin typeface="Calibri" panose="020F0502020204030204" pitchFamily="34" charset="0"/>
                <a:cs typeface="Calibri" panose="020F0502020204030204" pitchFamily="34" charset="0"/>
              </a:rPr>
              <a:t>What story is being told, and from whose perspective? </a:t>
            </a:r>
          </a:p>
          <a:p>
            <a:pPr lvl="1"/>
            <a:r>
              <a:rPr lang="en-GB" sz="2200" dirty="0">
                <a:latin typeface="Calibri" panose="020F0502020204030204" pitchFamily="34" charset="0"/>
                <a:cs typeface="Calibri" panose="020F0502020204030204" pitchFamily="34" charset="0"/>
              </a:rPr>
              <a:t>Who are its heroes and villains? </a:t>
            </a:r>
          </a:p>
          <a:p>
            <a:pPr lvl="1"/>
            <a:r>
              <a:rPr lang="en-GB" sz="2200" dirty="0">
                <a:latin typeface="Calibri" panose="020F0502020204030204" pitchFamily="34" charset="0"/>
                <a:cs typeface="Calibri" panose="020F0502020204030204" pitchFamily="34" charset="0"/>
              </a:rPr>
              <a:t>What acts am I being rewarded/punished for? </a:t>
            </a:r>
          </a:p>
          <a:p>
            <a:pPr lvl="1"/>
            <a:r>
              <a:rPr lang="en-GB" sz="2200" dirty="0">
                <a:latin typeface="Calibri" panose="020F0502020204030204" pitchFamily="34" charset="0"/>
                <a:cs typeface="Calibri" panose="020F0502020204030204" pitchFamily="34" charset="0"/>
              </a:rPr>
              <a:t>What are gendered/ racialised/colonial tropes at work?</a:t>
            </a:r>
          </a:p>
          <a:p>
            <a:pPr lvl="1"/>
            <a:r>
              <a:rPr lang="en-GB" sz="2200" dirty="0" err="1">
                <a:latin typeface="Calibri" panose="020F0502020204030204" pitchFamily="34" charset="0"/>
                <a:cs typeface="Calibri" panose="020F0502020204030204" pitchFamily="34" charset="0"/>
              </a:rPr>
              <a:t>Modding</a:t>
            </a:r>
            <a:r>
              <a:rPr lang="en-GB" sz="2200" dirty="0">
                <a:latin typeface="Calibri" panose="020F0502020204030204" pitchFamily="34" charset="0"/>
                <a:cs typeface="Calibri" panose="020F0502020204030204" pitchFamily="34" charset="0"/>
              </a:rPr>
              <a:t>/hacking/</a:t>
            </a:r>
            <a:r>
              <a:rPr lang="en-GB" sz="2200" dirty="0" err="1">
                <a:latin typeface="Calibri" panose="020F0502020204030204" pitchFamily="34" charset="0"/>
                <a:cs typeface="Calibri" panose="020F0502020204030204" pitchFamily="34" charset="0"/>
              </a:rPr>
              <a:t>counterludic</a:t>
            </a:r>
            <a:r>
              <a:rPr lang="en-GB" sz="2200" dirty="0">
                <a:latin typeface="Calibri" panose="020F0502020204030204" pitchFamily="34" charset="0"/>
                <a:cs typeface="Calibri" panose="020F0502020204030204" pitchFamily="34" charset="0"/>
              </a:rPr>
              <a:t> identities</a:t>
            </a:r>
          </a:p>
        </p:txBody>
      </p:sp>
    </p:spTree>
    <p:extLst>
      <p:ext uri="{BB962C8B-B14F-4D97-AF65-F5344CB8AC3E}">
        <p14:creationId xmlns:p14="http://schemas.microsoft.com/office/powerpoint/2010/main" val="199086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8316-9EA5-4A22-BD1F-5F4979C655F0}"/>
              </a:ext>
            </a:extLst>
          </p:cNvPr>
          <p:cNvSpPr>
            <a:spLocks noGrp="1"/>
          </p:cNvSpPr>
          <p:nvPr>
            <p:ph type="title"/>
          </p:nvPr>
        </p:nvSpPr>
        <p:spPr>
          <a:xfrm>
            <a:off x="404735" y="476672"/>
            <a:ext cx="7143363" cy="857250"/>
          </a:xfrm>
        </p:spPr>
        <p:txBody>
          <a:bodyPr/>
          <a:lstStyle/>
          <a:p>
            <a:r>
              <a:rPr lang="en-GB" b="1" dirty="0" err="1">
                <a:solidFill>
                  <a:srgbClr val="FFC000"/>
                </a:solidFill>
              </a:rPr>
              <a:t>reTheorising</a:t>
            </a:r>
            <a:r>
              <a:rPr lang="en-GB" b="1" dirty="0">
                <a:solidFill>
                  <a:srgbClr val="FFC000"/>
                </a:solidFill>
              </a:rPr>
              <a:t> play</a:t>
            </a:r>
          </a:p>
        </p:txBody>
      </p:sp>
      <p:graphicFrame>
        <p:nvGraphicFramePr>
          <p:cNvPr id="7" name="Content Placeholder 6">
            <a:extLst>
              <a:ext uri="{FF2B5EF4-FFF2-40B4-BE49-F238E27FC236}">
                <a16:creationId xmlns:a16="http://schemas.microsoft.com/office/drawing/2014/main" id="{6DAA653B-E478-4244-89E7-B25E4DF511C6}"/>
              </a:ext>
            </a:extLst>
          </p:cNvPr>
          <p:cNvGraphicFramePr>
            <a:graphicFrameLocks noGrp="1"/>
          </p:cNvGraphicFramePr>
          <p:nvPr>
            <p:ph sz="quarter" idx="13"/>
            <p:extLst>
              <p:ext uri="{D42A27DB-BD31-4B8C-83A1-F6EECF244321}">
                <p14:modId xmlns:p14="http://schemas.microsoft.com/office/powerpoint/2010/main" val="3187800789"/>
              </p:ext>
            </p:extLst>
          </p:nvPr>
        </p:nvGraphicFramePr>
        <p:xfrm>
          <a:off x="404735" y="1844825"/>
          <a:ext cx="8398240" cy="3744416"/>
        </p:xfrm>
        <a:graphic>
          <a:graphicData uri="http://schemas.openxmlformats.org/drawingml/2006/table">
            <a:tbl>
              <a:tblPr firstRow="1" bandRow="1">
                <a:tableStyleId>{5C22544A-7EE6-4342-B048-85BDC9FD1C3A}</a:tableStyleId>
              </a:tblPr>
              <a:tblGrid>
                <a:gridCol w="1652654">
                  <a:extLst>
                    <a:ext uri="{9D8B030D-6E8A-4147-A177-3AD203B41FA5}">
                      <a16:colId xmlns:a16="http://schemas.microsoft.com/office/drawing/2014/main" val="2686220700"/>
                    </a:ext>
                  </a:extLst>
                </a:gridCol>
                <a:gridCol w="1468136">
                  <a:extLst>
                    <a:ext uri="{9D8B030D-6E8A-4147-A177-3AD203B41FA5}">
                      <a16:colId xmlns:a16="http://schemas.microsoft.com/office/drawing/2014/main" val="350765574"/>
                    </a:ext>
                  </a:extLst>
                </a:gridCol>
                <a:gridCol w="1908577">
                  <a:extLst>
                    <a:ext uri="{9D8B030D-6E8A-4147-A177-3AD203B41FA5}">
                      <a16:colId xmlns:a16="http://schemas.microsoft.com/office/drawing/2014/main" val="779482953"/>
                    </a:ext>
                  </a:extLst>
                </a:gridCol>
                <a:gridCol w="1523108">
                  <a:extLst>
                    <a:ext uri="{9D8B030D-6E8A-4147-A177-3AD203B41FA5}">
                      <a16:colId xmlns:a16="http://schemas.microsoft.com/office/drawing/2014/main" val="3747351186"/>
                    </a:ext>
                  </a:extLst>
                </a:gridCol>
                <a:gridCol w="1845765">
                  <a:extLst>
                    <a:ext uri="{9D8B030D-6E8A-4147-A177-3AD203B41FA5}">
                      <a16:colId xmlns:a16="http://schemas.microsoft.com/office/drawing/2014/main" val="3393355229"/>
                    </a:ext>
                  </a:extLst>
                </a:gridCol>
              </a:tblGrid>
              <a:tr h="506371">
                <a:tc>
                  <a:txBody>
                    <a:bodyPr/>
                    <a:lstStyle/>
                    <a:p>
                      <a:r>
                        <a:rPr lang="en-GB" sz="2000" dirty="0">
                          <a:latin typeface="Calibri" panose="020F0502020204030204" pitchFamily="34" charset="0"/>
                          <a:cs typeface="Calibri" panose="020F0502020204030204" pitchFamily="34" charset="0"/>
                        </a:rPr>
                        <a:t>Type of Play</a:t>
                      </a:r>
                    </a:p>
                  </a:txBody>
                  <a:tcPr marL="68580" marR="68580" marT="34290" marB="34290"/>
                </a:tc>
                <a:tc>
                  <a:txBody>
                    <a:bodyPr/>
                    <a:lstStyle/>
                    <a:p>
                      <a:r>
                        <a:rPr lang="en-GB" sz="2000" dirty="0">
                          <a:latin typeface="Calibri" panose="020F0502020204030204" pitchFamily="34" charset="0"/>
                          <a:cs typeface="Calibri" panose="020F0502020204030204" pitchFamily="34" charset="0"/>
                        </a:rPr>
                        <a:t>Era</a:t>
                      </a:r>
                    </a:p>
                  </a:txBody>
                  <a:tcPr marL="68580" marR="68580" marT="34290" marB="34290"/>
                </a:tc>
                <a:tc>
                  <a:txBody>
                    <a:bodyPr/>
                    <a:lstStyle/>
                    <a:p>
                      <a:r>
                        <a:rPr lang="en-GB" sz="2000" dirty="0">
                          <a:latin typeface="Calibri" panose="020F0502020204030204" pitchFamily="34" charset="0"/>
                          <a:cs typeface="Calibri" panose="020F0502020204030204" pitchFamily="34" charset="0"/>
                        </a:rPr>
                        <a:t>Figures</a:t>
                      </a:r>
                    </a:p>
                  </a:txBody>
                  <a:tcPr marL="68580" marR="68580" marT="34290" marB="34290"/>
                </a:tc>
                <a:tc>
                  <a:txBody>
                    <a:bodyPr/>
                    <a:lstStyle/>
                    <a:p>
                      <a:r>
                        <a:rPr lang="en-GB" sz="2000" dirty="0">
                          <a:latin typeface="Calibri" panose="020F0502020204030204" pitchFamily="34" charset="0"/>
                          <a:cs typeface="Calibri" panose="020F0502020204030204" pitchFamily="34" charset="0"/>
                        </a:rPr>
                        <a:t>Subject</a:t>
                      </a:r>
                    </a:p>
                  </a:txBody>
                  <a:tcPr marL="68580" marR="68580" marT="34290" marB="34290"/>
                </a:tc>
                <a:tc>
                  <a:txBody>
                    <a:bodyPr/>
                    <a:lstStyle/>
                    <a:p>
                      <a:r>
                        <a:rPr lang="en-GB" sz="2000" dirty="0">
                          <a:latin typeface="Calibri" panose="020F0502020204030204" pitchFamily="34" charset="0"/>
                          <a:cs typeface="Calibri" panose="020F0502020204030204" pitchFamily="34" charset="0"/>
                        </a:rPr>
                        <a:t>Features</a:t>
                      </a:r>
                    </a:p>
                  </a:txBody>
                  <a:tcPr marL="68580" marR="68580" marT="34290" marB="34290"/>
                </a:tc>
                <a:extLst>
                  <a:ext uri="{0D108BD9-81ED-4DB2-BD59-A6C34878D82A}">
                    <a16:rowId xmlns:a16="http://schemas.microsoft.com/office/drawing/2014/main" val="2629790680"/>
                  </a:ext>
                </a:extLst>
              </a:tr>
              <a:tr h="1088046">
                <a:tc>
                  <a:txBody>
                    <a:bodyPr/>
                    <a:lstStyle/>
                    <a:p>
                      <a:r>
                        <a:rPr lang="en-GB" sz="1800" dirty="0">
                          <a:latin typeface="Calibri" panose="020F0502020204030204" pitchFamily="34" charset="0"/>
                          <a:cs typeface="Calibri" panose="020F0502020204030204" pitchFamily="34" charset="0"/>
                        </a:rPr>
                        <a:t>Dionysian</a:t>
                      </a:r>
                    </a:p>
                    <a:p>
                      <a:endParaRPr lang="en-GB" sz="18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txBody>
                  <a:tcPr marL="68580" marR="68580" marT="34290" marB="34290"/>
                </a:tc>
                <a:tc>
                  <a:txBody>
                    <a:bodyPr/>
                    <a:lstStyle/>
                    <a:p>
                      <a:r>
                        <a:rPr lang="en-GB" sz="1800" dirty="0">
                          <a:latin typeface="Calibri" panose="020F0502020204030204" pitchFamily="34" charset="0"/>
                          <a:cs typeface="Calibri" panose="020F0502020204030204" pitchFamily="34" charset="0"/>
                        </a:rPr>
                        <a:t>Presocratic,</a:t>
                      </a:r>
                    </a:p>
                    <a:p>
                      <a:r>
                        <a:rPr lang="en-GB" sz="1800" dirty="0">
                          <a:latin typeface="Calibri" panose="020F0502020204030204" pitchFamily="34" charset="0"/>
                          <a:cs typeface="Calibri" panose="020F0502020204030204" pitchFamily="34" charset="0"/>
                        </a:rPr>
                        <a:t>Post-Nietzschean</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Heraclitus,</a:t>
                      </a:r>
                    </a:p>
                    <a:p>
                      <a:r>
                        <a:rPr lang="en-GB" sz="1800" dirty="0">
                          <a:latin typeface="Calibri" panose="020F0502020204030204" pitchFamily="34" charset="0"/>
                          <a:cs typeface="Calibri" panose="020F0502020204030204" pitchFamily="34" charset="0"/>
                        </a:rPr>
                        <a:t>Nietzsche</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Aristocratic hero-warrior, child</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Disorder, frenzy,  aesthetics, affect, spontaneity</a:t>
                      </a:r>
                    </a:p>
                  </a:txBody>
                  <a:tcPr marL="68580" marR="68580" marT="34290" marB="34290"/>
                </a:tc>
                <a:extLst>
                  <a:ext uri="{0D108BD9-81ED-4DB2-BD59-A6C34878D82A}">
                    <a16:rowId xmlns:a16="http://schemas.microsoft.com/office/drawing/2014/main" val="2646548217"/>
                  </a:ext>
                </a:extLst>
              </a:tr>
              <a:tr h="1057344">
                <a:tc>
                  <a:txBody>
                    <a:bodyPr/>
                    <a:lstStyle/>
                    <a:p>
                      <a:r>
                        <a:rPr lang="en-GB" sz="1800" dirty="0">
                          <a:latin typeface="Calibri" panose="020F0502020204030204" pitchFamily="34" charset="0"/>
                          <a:cs typeface="Calibri" panose="020F0502020204030204" pitchFamily="34" charset="0"/>
                        </a:rPr>
                        <a:t>Apollonian</a:t>
                      </a:r>
                    </a:p>
                    <a:p>
                      <a:endParaRPr lang="en-GB" sz="18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txBody>
                  <a:tcPr marL="68580" marR="68580" marT="34290" marB="34290"/>
                </a:tc>
                <a:tc>
                  <a:txBody>
                    <a:bodyPr/>
                    <a:lstStyle/>
                    <a:p>
                      <a:r>
                        <a:rPr lang="en-GB" sz="1800" dirty="0">
                          <a:latin typeface="Calibri" panose="020F0502020204030204" pitchFamily="34" charset="0"/>
                          <a:cs typeface="Calibri" panose="020F0502020204030204" pitchFamily="34" charset="0"/>
                        </a:rPr>
                        <a:t>Socratic to Modern</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Plato, Aristotle, Kant, Huizinga, Schiller, Gadamer</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Rational man, philosopher</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Order, reason, law, moderation, sobriety, morality</a:t>
                      </a:r>
                    </a:p>
                  </a:txBody>
                  <a:tcPr marL="68580" marR="68580" marT="34290" marB="34290"/>
                </a:tc>
                <a:extLst>
                  <a:ext uri="{0D108BD9-81ED-4DB2-BD59-A6C34878D82A}">
                    <a16:rowId xmlns:a16="http://schemas.microsoft.com/office/drawing/2014/main" val="3516868838"/>
                  </a:ext>
                </a:extLst>
              </a:tr>
              <a:tr h="1092655">
                <a:tc>
                  <a:txBody>
                    <a:bodyPr/>
                    <a:lstStyle/>
                    <a:p>
                      <a:r>
                        <a:rPr lang="en-GB" sz="1800" dirty="0">
                          <a:latin typeface="Calibri" panose="020F0502020204030204" pitchFamily="34" charset="0"/>
                          <a:cs typeface="Calibri" panose="020F0502020204030204" pitchFamily="34" charset="0"/>
                        </a:rPr>
                        <a:t>Deconstructive</a:t>
                      </a:r>
                    </a:p>
                    <a:p>
                      <a:endParaRPr lang="en-GB" sz="18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txBody>
                  <a:tcPr marL="68580" marR="68580" marT="34290" marB="34290"/>
                </a:tc>
                <a:tc>
                  <a:txBody>
                    <a:bodyPr/>
                    <a:lstStyle/>
                    <a:p>
                      <a:r>
                        <a:rPr lang="en-GB" sz="1800" dirty="0">
                          <a:latin typeface="Calibri" panose="020F0502020204030204" pitchFamily="34" charset="0"/>
                          <a:cs typeface="Calibri" panose="020F0502020204030204" pitchFamily="34" charset="0"/>
                        </a:rPr>
                        <a:t>Postmodern</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Derrida</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Auto-deconstructive</a:t>
                      </a:r>
                    </a:p>
                  </a:txBody>
                  <a:tcPr marL="68580" marR="68580" marT="34290" marB="34290"/>
                </a:tc>
                <a:tc>
                  <a:txBody>
                    <a:bodyPr/>
                    <a:lstStyle/>
                    <a:p>
                      <a:r>
                        <a:rPr lang="en-GB" sz="1800" dirty="0">
                          <a:latin typeface="Calibri" panose="020F0502020204030204" pitchFamily="34" charset="0"/>
                          <a:cs typeface="Calibri" panose="020F0502020204030204" pitchFamily="34" charset="0"/>
                        </a:rPr>
                        <a:t>Perpetual motion, exposing power relations</a:t>
                      </a:r>
                    </a:p>
                  </a:txBody>
                  <a:tcPr marL="68580" marR="68580" marT="34290" marB="34290"/>
                </a:tc>
                <a:extLst>
                  <a:ext uri="{0D108BD9-81ED-4DB2-BD59-A6C34878D82A}">
                    <a16:rowId xmlns:a16="http://schemas.microsoft.com/office/drawing/2014/main" val="2994563205"/>
                  </a:ext>
                </a:extLst>
              </a:tr>
            </a:tbl>
          </a:graphicData>
        </a:graphic>
      </p:graphicFrame>
    </p:spTree>
    <p:extLst>
      <p:ext uri="{BB962C8B-B14F-4D97-AF65-F5344CB8AC3E}">
        <p14:creationId xmlns:p14="http://schemas.microsoft.com/office/powerpoint/2010/main" val="232522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1112-0A58-4303-BD4B-2FF74846C638}"/>
              </a:ext>
            </a:extLst>
          </p:cNvPr>
          <p:cNvSpPr>
            <a:spLocks noGrp="1"/>
          </p:cNvSpPr>
          <p:nvPr>
            <p:ph type="title"/>
          </p:nvPr>
        </p:nvSpPr>
        <p:spPr>
          <a:xfrm>
            <a:off x="609600" y="404664"/>
            <a:ext cx="7924800" cy="1012974"/>
          </a:xfrm>
        </p:spPr>
        <p:txBody>
          <a:bodyPr/>
          <a:lstStyle/>
          <a:p>
            <a:br>
              <a:rPr lang="en-GB" dirty="0">
                <a:solidFill>
                  <a:schemeClr val="tx2"/>
                </a:solidFill>
                <a:latin typeface="Calibri" panose="020F0502020204030204" pitchFamily="34" charset="0"/>
                <a:cs typeface="Calibri" panose="020F0502020204030204" pitchFamily="34" charset="0"/>
              </a:rPr>
            </a:br>
            <a:br>
              <a:rPr lang="en-GB" dirty="0">
                <a:solidFill>
                  <a:schemeClr val="tx2"/>
                </a:solidFill>
                <a:latin typeface="Calibri" panose="020F0502020204030204" pitchFamily="34" charset="0"/>
                <a:cs typeface="Calibri" panose="020F0502020204030204" pitchFamily="34" charset="0"/>
              </a:rPr>
            </a:br>
            <a:br>
              <a:rPr lang="en-GB" dirty="0">
                <a:solidFill>
                  <a:schemeClr val="tx2"/>
                </a:solidFill>
                <a:latin typeface="Calibri" panose="020F0502020204030204" pitchFamily="34" charset="0"/>
                <a:cs typeface="Calibri" panose="020F0502020204030204" pitchFamily="34" charset="0"/>
              </a:rPr>
            </a:br>
            <a:r>
              <a:rPr lang="en-GB" b="1" dirty="0">
                <a:solidFill>
                  <a:srgbClr val="FFC000"/>
                </a:solidFill>
                <a:latin typeface="Calibri" panose="020F0502020204030204" pitchFamily="34" charset="0"/>
                <a:cs typeface="Calibri" panose="020F0502020204030204" pitchFamily="34" charset="0"/>
              </a:rPr>
              <a:t>The politics of play: wargaming with the US military</a:t>
            </a:r>
          </a:p>
        </p:txBody>
      </p:sp>
      <p:sp>
        <p:nvSpPr>
          <p:cNvPr id="6" name="Content Placeholder 5">
            <a:extLst>
              <a:ext uri="{FF2B5EF4-FFF2-40B4-BE49-F238E27FC236}">
                <a16:creationId xmlns:a16="http://schemas.microsoft.com/office/drawing/2014/main" id="{39F6249A-55B4-425C-9326-F591BEFD0EBE}"/>
              </a:ext>
            </a:extLst>
          </p:cNvPr>
          <p:cNvSpPr>
            <a:spLocks noGrp="1"/>
          </p:cNvSpPr>
          <p:nvPr>
            <p:ph idx="1"/>
          </p:nvPr>
        </p:nvSpPr>
        <p:spPr>
          <a:xfrm>
            <a:off x="609600" y="1600201"/>
            <a:ext cx="7706816" cy="4277072"/>
          </a:xfrm>
        </p:spPr>
        <p:txBody>
          <a:bodyPr>
            <a:normAutofit/>
          </a:bodyPr>
          <a:lstStyle/>
          <a:p>
            <a:pPr>
              <a:spcBef>
                <a:spcPts val="300"/>
              </a:spcBef>
              <a:spcAft>
                <a:spcPts val="300"/>
              </a:spcAft>
            </a:pPr>
            <a:r>
              <a:rPr lang="en-GB" sz="2100" dirty="0">
                <a:latin typeface="Calibri" panose="020F0502020204030204" pitchFamily="34" charset="0"/>
                <a:cs typeface="Calibri" panose="020F0502020204030204" pitchFamily="34" charset="0"/>
              </a:rPr>
              <a:t>Main research project since 2017</a:t>
            </a:r>
          </a:p>
          <a:p>
            <a:pPr>
              <a:spcBef>
                <a:spcPts val="300"/>
              </a:spcBef>
              <a:spcAft>
                <a:spcPts val="300"/>
              </a:spcAft>
            </a:pPr>
            <a:r>
              <a:rPr lang="en-GB" sz="2100" dirty="0">
                <a:latin typeface="Calibri" panose="020F0502020204030204" pitchFamily="34" charset="0"/>
                <a:cs typeface="Calibri" panose="020F0502020204030204" pitchFamily="34" charset="0"/>
              </a:rPr>
              <a:t>Funded by grants from Leverhulme Trust and British Academy</a:t>
            </a:r>
          </a:p>
          <a:p>
            <a:pPr lvl="1">
              <a:spcBef>
                <a:spcPts val="300"/>
              </a:spcBef>
              <a:spcAft>
                <a:spcPts val="300"/>
              </a:spcAft>
            </a:pPr>
            <a:r>
              <a:rPr lang="en-GB" sz="2100" dirty="0">
                <a:latin typeface="Calibri" panose="020F0502020204030204" pitchFamily="34" charset="0"/>
                <a:cs typeface="Calibri" panose="020F0502020204030204" pitchFamily="34" charset="0"/>
              </a:rPr>
              <a:t>100+ hours of interview with US military gaming community</a:t>
            </a:r>
          </a:p>
          <a:p>
            <a:pPr>
              <a:spcBef>
                <a:spcPts val="300"/>
              </a:spcBef>
              <a:spcAft>
                <a:spcPts val="300"/>
              </a:spcAft>
            </a:pPr>
            <a:r>
              <a:rPr lang="en-GB" sz="2100" dirty="0">
                <a:latin typeface="Calibri" panose="020F0502020204030204" pitchFamily="34" charset="0"/>
                <a:cs typeface="Calibri" panose="020F0502020204030204" pitchFamily="34" charset="0"/>
              </a:rPr>
              <a:t>Core aims:</a:t>
            </a:r>
          </a:p>
          <a:p>
            <a:pPr lvl="1">
              <a:spcBef>
                <a:spcPts val="300"/>
              </a:spcBef>
              <a:spcAft>
                <a:spcPts val="300"/>
              </a:spcAft>
            </a:pPr>
            <a:r>
              <a:rPr lang="en-GB" sz="2100" dirty="0">
                <a:latin typeface="Calibri" panose="020F0502020204030204" pitchFamily="34" charset="0"/>
                <a:cs typeface="Calibri" panose="020F0502020204030204" pitchFamily="34" charset="0"/>
              </a:rPr>
              <a:t>Moving from recreational to military gaming in IR</a:t>
            </a:r>
          </a:p>
          <a:p>
            <a:pPr lvl="1">
              <a:spcBef>
                <a:spcPts val="300"/>
              </a:spcBef>
              <a:spcAft>
                <a:spcPts val="300"/>
              </a:spcAft>
            </a:pPr>
            <a:r>
              <a:rPr lang="en-GB" sz="2100" dirty="0">
                <a:latin typeface="Calibri" panose="020F0502020204030204" pitchFamily="34" charset="0"/>
                <a:cs typeface="Calibri" panose="020F0502020204030204" pitchFamily="34" charset="0"/>
              </a:rPr>
              <a:t>Introducing the study of play to IR</a:t>
            </a:r>
          </a:p>
          <a:p>
            <a:pPr>
              <a:spcBef>
                <a:spcPts val="300"/>
              </a:spcBef>
              <a:spcAft>
                <a:spcPts val="300"/>
              </a:spcAft>
            </a:pPr>
            <a:r>
              <a:rPr lang="en-GB" sz="2100" dirty="0">
                <a:latin typeface="Calibri" panose="020F0502020204030204" pitchFamily="34" charset="0"/>
                <a:cs typeface="Calibri" panose="020F0502020204030204" pitchFamily="34" charset="0"/>
              </a:rPr>
              <a:t>Articles published: </a:t>
            </a:r>
            <a:r>
              <a:rPr lang="en-GB" sz="21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Play in(g) International Theory</a:t>
            </a:r>
            <a:r>
              <a:rPr lang="en-GB" sz="2100" dirty="0">
                <a:solidFill>
                  <a:srgbClr val="0070C0"/>
                </a:solidFill>
                <a:latin typeface="Calibri" panose="020F0502020204030204" pitchFamily="34" charset="0"/>
                <a:cs typeface="Calibri" panose="020F0502020204030204" pitchFamily="34" charset="0"/>
              </a:rPr>
              <a:t>, </a:t>
            </a:r>
            <a:r>
              <a:rPr lang="en-GB" sz="21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States of Play</a:t>
            </a:r>
            <a:r>
              <a:rPr lang="en-GB" sz="2100" dirty="0">
                <a:solidFill>
                  <a:srgbClr val="0070C0"/>
                </a:solidFill>
                <a:latin typeface="Calibri" panose="020F0502020204030204" pitchFamily="34" charset="0"/>
                <a:cs typeface="Calibri" panose="020F0502020204030204" pitchFamily="34" charset="0"/>
              </a:rPr>
              <a:t>, </a:t>
            </a:r>
            <a:r>
              <a:rPr lang="en-GB" sz="21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Videogames Saved My Life</a:t>
            </a:r>
            <a:endParaRPr lang="en-GB" sz="2100" dirty="0">
              <a:solidFill>
                <a:srgbClr val="0070C0"/>
              </a:solidFill>
              <a:latin typeface="Calibri" panose="020F0502020204030204" pitchFamily="34" charset="0"/>
              <a:cs typeface="Calibri" panose="020F0502020204030204" pitchFamily="34" charset="0"/>
            </a:endParaRPr>
          </a:p>
          <a:p>
            <a:pPr>
              <a:spcBef>
                <a:spcPts val="300"/>
              </a:spcBef>
              <a:spcAft>
                <a:spcPts val="300"/>
              </a:spcAft>
            </a:pPr>
            <a:r>
              <a:rPr lang="en-GB" sz="2100" dirty="0">
                <a:latin typeface="Calibri" panose="020F0502020204030204" pitchFamily="34" charset="0"/>
                <a:cs typeface="Calibri" panose="020F0502020204030204" pitchFamily="34" charset="0"/>
              </a:rPr>
              <a:t>Book project - </a:t>
            </a:r>
            <a:r>
              <a:rPr lang="en-GB" sz="2100" i="1" dirty="0">
                <a:latin typeface="Calibri" panose="020F0502020204030204" pitchFamily="34" charset="0"/>
                <a:cs typeface="Calibri" panose="020F0502020204030204" pitchFamily="34" charset="0"/>
              </a:rPr>
              <a:t>The Politics of Play: Wargaming with the US Military</a:t>
            </a:r>
            <a:r>
              <a:rPr lang="en-GB" sz="2100" dirty="0">
                <a:latin typeface="Calibri" panose="020F0502020204030204" pitchFamily="34" charset="0"/>
                <a:cs typeface="Calibri" panose="020F0502020204030204" pitchFamily="34" charset="0"/>
              </a:rPr>
              <a:t>: OUP, 2022</a:t>
            </a:r>
          </a:p>
          <a:p>
            <a:pPr marL="0" indent="0">
              <a:spcBef>
                <a:spcPts val="300"/>
              </a:spcBef>
              <a:spcAft>
                <a:spcPts val="300"/>
              </a:spcAft>
              <a:buNone/>
            </a:pPr>
            <a:endParaRPr lang="en-GB" sz="2100" dirty="0">
              <a:latin typeface="Calibri" panose="020F0502020204030204" pitchFamily="34" charset="0"/>
              <a:cs typeface="Calibri" panose="020F0502020204030204" pitchFamily="34" charset="0"/>
            </a:endParaRPr>
          </a:p>
          <a:p>
            <a:pPr>
              <a:spcBef>
                <a:spcPts val="300"/>
              </a:spcBef>
              <a:spcAft>
                <a:spcPts val="300"/>
              </a:spcAft>
            </a:pPr>
            <a:endParaRPr lang="en-GB" sz="2100" dirty="0">
              <a:latin typeface="Calibri" panose="020F0502020204030204" pitchFamily="34" charset="0"/>
              <a:cs typeface="Calibri" panose="020F0502020204030204" pitchFamily="34" charset="0"/>
            </a:endParaRPr>
          </a:p>
          <a:p>
            <a:pPr lvl="1">
              <a:spcBef>
                <a:spcPts val="300"/>
              </a:spcBef>
              <a:spcAft>
                <a:spcPts val="300"/>
              </a:spcAft>
            </a:pPr>
            <a:endParaRPr lang="en-GB" sz="2000" dirty="0">
              <a:latin typeface="Calibri" panose="020F0502020204030204" pitchFamily="34" charset="0"/>
              <a:cs typeface="Calibri" panose="020F0502020204030204" pitchFamily="34" charset="0"/>
            </a:endParaRPr>
          </a:p>
          <a:p>
            <a:pPr marL="457200" lvl="1" indent="0">
              <a:buNone/>
            </a:pPr>
            <a:endParaRPr lang="en-GB"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12187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B7B2-BDD4-4EB8-86FA-A3B001B10A52}"/>
              </a:ext>
            </a:extLst>
          </p:cNvPr>
          <p:cNvSpPr>
            <a:spLocks noGrp="1"/>
          </p:cNvSpPr>
          <p:nvPr>
            <p:ph type="title"/>
          </p:nvPr>
        </p:nvSpPr>
        <p:spPr/>
        <p:txBody>
          <a:bodyPr/>
          <a:lstStyle/>
          <a:p>
            <a:r>
              <a:rPr lang="en-GB" b="1" dirty="0">
                <a:solidFill>
                  <a:srgbClr val="FFC000"/>
                </a:solidFill>
                <a:latin typeface="Calibri" panose="020F0502020204030204" pitchFamily="34" charset="0"/>
                <a:cs typeface="Calibri" panose="020F0502020204030204" pitchFamily="34" charset="0"/>
              </a:rPr>
              <a:t>Project Overview</a:t>
            </a:r>
            <a:r>
              <a:rPr lang="en-GB" dirty="0"/>
              <a:t> </a:t>
            </a:r>
          </a:p>
        </p:txBody>
      </p:sp>
      <p:sp>
        <p:nvSpPr>
          <p:cNvPr id="3" name="Content Placeholder 2">
            <a:extLst>
              <a:ext uri="{FF2B5EF4-FFF2-40B4-BE49-F238E27FC236}">
                <a16:creationId xmlns:a16="http://schemas.microsoft.com/office/drawing/2014/main" id="{1E996330-59C9-44B3-8B39-883C0A4A20FC}"/>
              </a:ext>
            </a:extLst>
          </p:cNvPr>
          <p:cNvSpPr>
            <a:spLocks noGrp="1"/>
          </p:cNvSpPr>
          <p:nvPr>
            <p:ph idx="1"/>
          </p:nvPr>
        </p:nvSpPr>
        <p:spPr>
          <a:xfrm>
            <a:off x="609600" y="1600201"/>
            <a:ext cx="7924800" cy="3845024"/>
          </a:xfrm>
        </p:spPr>
        <p:txBody>
          <a:bodyPr>
            <a:normAutofit fontScale="92500"/>
          </a:bodyPr>
          <a:lstStyle/>
          <a:p>
            <a:pPr>
              <a:spcBef>
                <a:spcPts val="600"/>
              </a:spcBef>
            </a:pPr>
            <a:r>
              <a:rPr lang="en-GB" sz="2200" dirty="0">
                <a:latin typeface="Calibri" panose="020F0502020204030204" pitchFamily="34" charset="0"/>
                <a:cs typeface="Calibri" panose="020F0502020204030204" pitchFamily="34" charset="0"/>
              </a:rPr>
              <a:t>Key questions:</a:t>
            </a:r>
          </a:p>
          <a:p>
            <a:pPr marL="742950" marR="0" lvl="1" indent="-285750" algn="l" defTabSz="914400" rtl="0" eaLnBrk="1" fontAlgn="auto" latinLnBrk="0" hangingPunct="1">
              <a:spcBef>
                <a:spcPts val="600"/>
              </a:spcBef>
              <a:spcAft>
                <a:spcPts val="300"/>
              </a:spcAft>
              <a:buClr>
                <a:srgbClr val="DC9E1F"/>
              </a:buClr>
              <a:buSzTx/>
              <a:buFont typeface="Arial" pitchFamily="34" charset="0"/>
              <a:buChar char="•"/>
              <a:tabLst/>
              <a:defRPr/>
            </a:pPr>
            <a:r>
              <a:rPr kumimoji="0" lang="en-GB" sz="2200" b="0" u="none" strike="noStrike" kern="1200" cap="none" spc="3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How </a:t>
            </a:r>
            <a:r>
              <a:rPr kumimoji="0" lang="en-GB" sz="2200" b="0" i="0" u="none" strike="noStrike" kern="1200" cap="none" spc="3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does military pedagogical wargaming work?</a:t>
            </a:r>
          </a:p>
          <a:p>
            <a:pPr marL="742950" marR="0" lvl="1" indent="-285750" algn="l" defTabSz="914400" rtl="0" eaLnBrk="1" fontAlgn="auto" latinLnBrk="0" hangingPunct="1">
              <a:spcBef>
                <a:spcPts val="600"/>
              </a:spcBef>
              <a:spcAft>
                <a:spcPts val="300"/>
              </a:spcAft>
              <a:buClr>
                <a:srgbClr val="DC9E1F"/>
              </a:buClr>
              <a:buSzTx/>
              <a:buFont typeface="Arial" pitchFamily="34" charset="0"/>
              <a:buChar char="•"/>
              <a:tabLst/>
              <a:defRPr/>
            </a:pPr>
            <a:r>
              <a:rPr kumimoji="0" lang="en-GB" sz="2200" b="0" i="0" u="none" strike="noStrike" kern="1200" cap="none" spc="3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What impacts does immersive training have on trainees?</a:t>
            </a:r>
          </a:p>
          <a:p>
            <a:pPr marL="742950" marR="0" lvl="1" indent="-285750" algn="l" defTabSz="914400" rtl="0" eaLnBrk="1" fontAlgn="auto" latinLnBrk="0" hangingPunct="1">
              <a:spcBef>
                <a:spcPts val="600"/>
              </a:spcBef>
              <a:spcAft>
                <a:spcPts val="300"/>
              </a:spcAft>
              <a:buClr>
                <a:srgbClr val="DC9E1F"/>
              </a:buClr>
              <a:buSzTx/>
              <a:buFont typeface="Arial" pitchFamily="34" charset="0"/>
              <a:buChar char="•"/>
              <a:tabLst/>
              <a:defRPr/>
            </a:pPr>
            <a:r>
              <a:rPr kumimoji="0" lang="en-GB" sz="2200" b="0" i="0" u="none" strike="noStrike" kern="1200" cap="none" spc="3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What are the politics of harnessing play for military purposes?</a:t>
            </a:r>
          </a:p>
          <a:p>
            <a:pPr lvl="2" indent="-285750">
              <a:spcBef>
                <a:spcPts val="600"/>
              </a:spcBef>
              <a:spcAft>
                <a:spcPts val="300"/>
              </a:spcAft>
              <a:buClr>
                <a:srgbClr val="DC9E1F"/>
              </a:buClr>
              <a:defRPr/>
            </a:pPr>
            <a:r>
              <a:rPr lang="en-GB" sz="2200" dirty="0">
                <a:solidFill>
                  <a:srgbClr val="FFFFFF"/>
                </a:solidFill>
                <a:latin typeface="Calibri" panose="020F0502020204030204" pitchFamily="34" charset="0"/>
                <a:cs typeface="Calibri" panose="020F0502020204030204" pitchFamily="34" charset="0"/>
              </a:rPr>
              <a:t>Play as pedagogy</a:t>
            </a:r>
            <a:endParaRPr kumimoji="0" lang="en-GB" sz="2200" b="0" i="0" u="none" strike="noStrike" kern="1200" cap="none" spc="3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lvl="2" indent="-285750">
              <a:spcBef>
                <a:spcPts val="600"/>
              </a:spcBef>
              <a:spcAft>
                <a:spcPts val="300"/>
              </a:spcAft>
              <a:buClr>
                <a:srgbClr val="DC9E1F"/>
              </a:buClr>
              <a:defRPr/>
            </a:pPr>
            <a:r>
              <a:rPr lang="en-GB" sz="2200" dirty="0">
                <a:latin typeface="Calibri" panose="020F0502020204030204" pitchFamily="34" charset="0"/>
                <a:cs typeface="Calibri" panose="020F0502020204030204" pitchFamily="34" charset="0"/>
              </a:rPr>
              <a:t>Immersion – tension with player agency</a:t>
            </a:r>
          </a:p>
          <a:p>
            <a:pPr lvl="2" indent="-285750">
              <a:spcBef>
                <a:spcPts val="600"/>
              </a:spcBef>
              <a:spcAft>
                <a:spcPts val="300"/>
              </a:spcAft>
              <a:buClr>
                <a:srgbClr val="DC9E1F"/>
              </a:buClr>
              <a:defRPr/>
            </a:pPr>
            <a:r>
              <a:rPr lang="en-GB" sz="2200" dirty="0">
                <a:latin typeface="Calibri" panose="020F0502020204030204" pitchFamily="34" charset="0"/>
                <a:cs typeface="Calibri" panose="020F0502020204030204" pitchFamily="34" charset="0"/>
              </a:rPr>
              <a:t>What matters is less </a:t>
            </a:r>
            <a:r>
              <a:rPr lang="en-GB" sz="2200" i="1" dirty="0">
                <a:latin typeface="Calibri" panose="020F0502020204030204" pitchFamily="34" charset="0"/>
                <a:cs typeface="Calibri" panose="020F0502020204030204" pitchFamily="34" charset="0"/>
              </a:rPr>
              <a:t>what</a:t>
            </a:r>
            <a:r>
              <a:rPr lang="en-GB" sz="2200" dirty="0">
                <a:latin typeface="Calibri" panose="020F0502020204030204" pitchFamily="34" charset="0"/>
                <a:cs typeface="Calibri" panose="020F0502020204030204" pitchFamily="34" charset="0"/>
              </a:rPr>
              <a:t> we play and more </a:t>
            </a:r>
            <a:r>
              <a:rPr lang="en-GB" sz="2200" i="1" dirty="0">
                <a:latin typeface="Calibri" panose="020F0502020204030204" pitchFamily="34" charset="0"/>
                <a:cs typeface="Calibri" panose="020F0502020204030204" pitchFamily="34" charset="0"/>
              </a:rPr>
              <a:t>how</a:t>
            </a:r>
            <a:r>
              <a:rPr lang="en-GB" sz="2200" dirty="0">
                <a:latin typeface="Calibri" panose="020F0502020204030204" pitchFamily="34" charset="0"/>
                <a:cs typeface="Calibri" panose="020F0502020204030204" pitchFamily="34" charset="0"/>
              </a:rPr>
              <a:t> we play</a:t>
            </a:r>
          </a:p>
          <a:p>
            <a:pPr lvl="2">
              <a:spcBef>
                <a:spcPts val="600"/>
              </a:spcBef>
            </a:pPr>
            <a:r>
              <a:rPr lang="en-GB" sz="2200" dirty="0">
                <a:latin typeface="Calibri" panose="020F0502020204030204" pitchFamily="34" charset="0"/>
                <a:cs typeface="Calibri" panose="020F0502020204030204" pitchFamily="34" charset="0"/>
              </a:rPr>
              <a:t>So, retheorisation of play: From Apollonian/Dionysian play to Deconstructive play</a:t>
            </a:r>
          </a:p>
          <a:p>
            <a:pPr marL="1371600" lvl="3" indent="0">
              <a:buNone/>
            </a:pPr>
            <a:endParaRPr lang="en-GB" dirty="0"/>
          </a:p>
        </p:txBody>
      </p:sp>
    </p:spTree>
    <p:extLst>
      <p:ext uri="{BB962C8B-B14F-4D97-AF65-F5344CB8AC3E}">
        <p14:creationId xmlns:p14="http://schemas.microsoft.com/office/powerpoint/2010/main" val="260296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DA59-95D8-43DD-8D7C-A30A93C1EF4D}"/>
              </a:ext>
            </a:extLst>
          </p:cNvPr>
          <p:cNvSpPr>
            <a:spLocks noGrp="1"/>
          </p:cNvSpPr>
          <p:nvPr>
            <p:ph type="title"/>
          </p:nvPr>
        </p:nvSpPr>
        <p:spPr>
          <a:xfrm>
            <a:off x="609600" y="476672"/>
            <a:ext cx="7924800" cy="868362"/>
          </a:xfrm>
        </p:spPr>
        <p:txBody>
          <a:bodyPr/>
          <a:lstStyle/>
          <a:p>
            <a:r>
              <a:rPr lang="en-GB" b="1" dirty="0">
                <a:solidFill>
                  <a:srgbClr val="FFC000"/>
                </a:solidFill>
                <a:latin typeface="Calibri" panose="020F0502020204030204" pitchFamily="34" charset="0"/>
                <a:cs typeface="Calibri" panose="020F0502020204030204" pitchFamily="34" charset="0"/>
              </a:rPr>
              <a:t>What is a wargame?</a:t>
            </a:r>
          </a:p>
        </p:txBody>
      </p:sp>
      <p:sp>
        <p:nvSpPr>
          <p:cNvPr id="3" name="Content Placeholder 2">
            <a:extLst>
              <a:ext uri="{FF2B5EF4-FFF2-40B4-BE49-F238E27FC236}">
                <a16:creationId xmlns:a16="http://schemas.microsoft.com/office/drawing/2014/main" id="{F51FBF11-4D14-44D1-BF7A-E8F33BC53A84}"/>
              </a:ext>
            </a:extLst>
          </p:cNvPr>
          <p:cNvSpPr>
            <a:spLocks noGrp="1"/>
          </p:cNvSpPr>
          <p:nvPr>
            <p:ph sz="quarter" idx="13"/>
          </p:nvPr>
        </p:nvSpPr>
        <p:spPr>
          <a:xfrm>
            <a:off x="609600" y="1700808"/>
            <a:ext cx="7924800" cy="4104456"/>
          </a:xfrm>
        </p:spPr>
        <p:txBody>
          <a:bodyPr>
            <a:normAutofit/>
          </a:bodyPr>
          <a:lstStyle/>
          <a:p>
            <a:pPr>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Lack of consensus among community of practice (CoP)</a:t>
            </a:r>
          </a:p>
          <a:p>
            <a:pPr lvl="1">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Game vs sim</a:t>
            </a:r>
          </a:p>
          <a:p>
            <a:pPr lvl="1">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Manual vs digital</a:t>
            </a:r>
          </a:p>
          <a:p>
            <a:pPr lvl="1">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Commercial vs military</a:t>
            </a:r>
          </a:p>
          <a:p>
            <a:pPr lvl="1">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Deterministic vs open-ended</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Product or process; skills or experience?</a:t>
            </a:r>
          </a:p>
          <a:p>
            <a:pPr lvl="1">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Purpose</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Research, teaching, training</a:t>
            </a:r>
          </a:p>
          <a:p>
            <a:pPr lvl="2">
              <a:lnSpc>
                <a:spcPct val="110000"/>
              </a:lnSpc>
              <a:spcBef>
                <a:spcPts val="300"/>
              </a:spcBef>
              <a:spcAft>
                <a:spcPts val="300"/>
              </a:spcAft>
            </a:pPr>
            <a:r>
              <a:rPr lang="en-GB" sz="2200" dirty="0">
                <a:latin typeface="Calibri" panose="020F0502020204030204" pitchFamily="34" charset="0"/>
                <a:cs typeface="Calibri" panose="020F0502020204030204" pitchFamily="34" charset="0"/>
              </a:rPr>
              <a:t>All wargames are ‘edutainment’?</a:t>
            </a:r>
          </a:p>
          <a:p>
            <a:pPr>
              <a:lnSpc>
                <a:spcPct val="110000"/>
              </a:lnSpc>
              <a:spcBef>
                <a:spcPts val="300"/>
              </a:spcBef>
              <a:spcAft>
                <a:spcPts val="300"/>
              </a:spcAft>
            </a:pPr>
            <a:endParaRPr lang="en-GB" sz="24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15182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CC51-A933-4055-885F-E9B9BBE5B8A4}"/>
              </a:ext>
            </a:extLst>
          </p:cNvPr>
          <p:cNvSpPr>
            <a:spLocks noGrp="1"/>
          </p:cNvSpPr>
          <p:nvPr>
            <p:ph type="title"/>
          </p:nvPr>
        </p:nvSpPr>
        <p:spPr/>
        <p:txBody>
          <a:bodyPr/>
          <a:lstStyle/>
          <a:p>
            <a:r>
              <a:rPr lang="en-GB" b="1" dirty="0">
                <a:solidFill>
                  <a:srgbClr val="FFC000"/>
                </a:solidFill>
                <a:latin typeface="Calibri" panose="020F0502020204030204" pitchFamily="34" charset="0"/>
                <a:cs typeface="Calibri" panose="020F0502020204030204" pitchFamily="34" charset="0"/>
              </a:rPr>
              <a:t>US military wargames</a:t>
            </a:r>
          </a:p>
        </p:txBody>
      </p:sp>
      <p:pic>
        <p:nvPicPr>
          <p:cNvPr id="2050" name="Picture 2" descr="Image result for which videogames doe us military use for training">
            <a:extLst>
              <a:ext uri="{FF2B5EF4-FFF2-40B4-BE49-F238E27FC236}">
                <a16:creationId xmlns:a16="http://schemas.microsoft.com/office/drawing/2014/main" id="{10AA2B00-E48F-4C4A-92C2-E148582E2AA3}"/>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96245" y="1628800"/>
            <a:ext cx="243877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ull spectrum warrior">
            <a:extLst>
              <a:ext uri="{FF2B5EF4-FFF2-40B4-BE49-F238E27FC236}">
                <a16:creationId xmlns:a16="http://schemas.microsoft.com/office/drawing/2014/main" id="{7DB243D5-EE07-4504-A6E3-C958F34F6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406" y="1628800"/>
            <a:ext cx="2016994" cy="22448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vbs 3">
            <a:extLst>
              <a:ext uri="{FF2B5EF4-FFF2-40B4-BE49-F238E27FC236}">
                <a16:creationId xmlns:a16="http://schemas.microsoft.com/office/drawing/2014/main" id="{1E24AF64-5614-48DB-A98C-EFD8E3AB3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955" y="4042495"/>
            <a:ext cx="3591445" cy="17430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us military board games">
            <a:extLst>
              <a:ext uri="{FF2B5EF4-FFF2-40B4-BE49-F238E27FC236}">
                <a16:creationId xmlns:a16="http://schemas.microsoft.com/office/drawing/2014/main" id="{F0AA2A4E-41D4-4450-886D-893587930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084" y="1628800"/>
            <a:ext cx="243877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eminar game us military">
            <a:extLst>
              <a:ext uri="{FF2B5EF4-FFF2-40B4-BE49-F238E27FC236}">
                <a16:creationId xmlns:a16="http://schemas.microsoft.com/office/drawing/2014/main" id="{80BEEC48-9D30-41CC-8E6B-D99E0419B7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870" y="4042494"/>
            <a:ext cx="3479106"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9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7905"/>
            <a:ext cx="7924800" cy="894982"/>
          </a:xfrm>
        </p:spPr>
        <p:txBody>
          <a:bodyPr/>
          <a:lstStyle/>
          <a:p>
            <a:r>
              <a:rPr lang="en-GB" b="1" dirty="0">
                <a:solidFill>
                  <a:srgbClr val="FFC000"/>
                </a:solidFill>
                <a:latin typeface="Calibri" panose="020F0502020204030204" pitchFamily="34" charset="0"/>
                <a:cs typeface="Calibri" panose="020F0502020204030204" pitchFamily="34" charset="0"/>
              </a:rPr>
              <a:t>Us military wargaming</a:t>
            </a:r>
          </a:p>
        </p:txBody>
      </p:sp>
      <p:sp>
        <p:nvSpPr>
          <p:cNvPr id="3" name="Content Placeholder 2"/>
          <p:cNvSpPr>
            <a:spLocks noGrp="1"/>
          </p:cNvSpPr>
          <p:nvPr>
            <p:ph sz="quarter" idx="13"/>
          </p:nvPr>
        </p:nvSpPr>
        <p:spPr>
          <a:xfrm>
            <a:off x="609600" y="1772816"/>
            <a:ext cx="4322440" cy="4104456"/>
          </a:xfrm>
        </p:spPr>
        <p:txBody>
          <a:bodyPr>
            <a:normAutofit fontScale="92500" lnSpcReduction="10000"/>
          </a:bodyPr>
          <a:lstStyle/>
          <a:p>
            <a:pPr>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Since 2014 a ‘renaissance’ in US military wargaming – Work, Hagel memos</a:t>
            </a:r>
          </a:p>
          <a:p>
            <a:pPr>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Key areas:</a:t>
            </a:r>
          </a:p>
          <a:p>
            <a:pPr lvl="1">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Weapons, vehicle, tactical, </a:t>
            </a:r>
          </a:p>
          <a:p>
            <a:pPr marL="457200" lvl="1" indent="0">
              <a:lnSpc>
                <a:spcPct val="110000"/>
              </a:lnSpc>
              <a:spcBef>
                <a:spcPts val="300"/>
              </a:spcBef>
              <a:spcAft>
                <a:spcPts val="300"/>
              </a:spcAft>
              <a:buNone/>
            </a:pPr>
            <a:r>
              <a:rPr lang="en-GB" sz="2400" dirty="0">
                <a:latin typeface="Calibri" panose="020F0502020204030204" pitchFamily="34" charset="0"/>
                <a:cs typeface="Calibri" panose="020F0502020204030204" pitchFamily="34" charset="0"/>
              </a:rPr>
              <a:t>    operations training</a:t>
            </a:r>
          </a:p>
          <a:p>
            <a:pPr lvl="1">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Strategic and doctrine</a:t>
            </a:r>
          </a:p>
          <a:p>
            <a:pPr lvl="1">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Language and ‘cultural sensitivity’</a:t>
            </a:r>
          </a:p>
          <a:p>
            <a:pPr lvl="1">
              <a:lnSpc>
                <a:spcPct val="110000"/>
              </a:lnSpc>
              <a:spcBef>
                <a:spcPts val="300"/>
              </a:spcBef>
              <a:spcAft>
                <a:spcPts val="300"/>
              </a:spcAft>
            </a:pPr>
            <a:r>
              <a:rPr lang="en-GB" sz="2400" dirty="0">
                <a:latin typeface="Calibri" panose="020F0502020204030204" pitchFamily="34" charset="0"/>
                <a:cs typeface="Calibri" panose="020F0502020204030204" pitchFamily="34" charset="0"/>
              </a:rPr>
              <a:t>Rehabilitation and therapy</a:t>
            </a:r>
          </a:p>
          <a:p>
            <a:pPr marL="457200" lvl="1" indent="0">
              <a:spcBef>
                <a:spcPts val="0"/>
              </a:spcBef>
              <a:spcAft>
                <a:spcPts val="0"/>
              </a:spcAft>
              <a:buNone/>
            </a:pPr>
            <a:endParaRPr lang="en-GB" sz="2200" dirty="0"/>
          </a:p>
          <a:p>
            <a:pPr lvl="1"/>
            <a:endParaRPr lang="en-GB" sz="2200" dirty="0"/>
          </a:p>
        </p:txBody>
      </p:sp>
      <p:pic>
        <p:nvPicPr>
          <p:cNvPr id="4" name="Picture 3"/>
          <p:cNvPicPr>
            <a:picLocks noChangeAspect="1"/>
          </p:cNvPicPr>
          <p:nvPr/>
        </p:nvPicPr>
        <p:blipFill>
          <a:blip r:embed="rId2"/>
          <a:stretch>
            <a:fillRect/>
          </a:stretch>
        </p:blipFill>
        <p:spPr>
          <a:xfrm>
            <a:off x="5126360" y="1772816"/>
            <a:ext cx="3262064" cy="2043356"/>
          </a:xfrm>
          <a:prstGeom prst="rect">
            <a:avLst/>
          </a:prstGeom>
        </p:spPr>
      </p:pic>
      <p:pic>
        <p:nvPicPr>
          <p:cNvPr id="5" name="Picture 4"/>
          <p:cNvPicPr>
            <a:picLocks noChangeAspect="1"/>
          </p:cNvPicPr>
          <p:nvPr/>
        </p:nvPicPr>
        <p:blipFill>
          <a:blip r:embed="rId3"/>
          <a:stretch>
            <a:fillRect/>
          </a:stretch>
        </p:blipFill>
        <p:spPr>
          <a:xfrm>
            <a:off x="5126361" y="3861048"/>
            <a:ext cx="3278054" cy="2016224"/>
          </a:xfrm>
          <a:prstGeom prst="rect">
            <a:avLst/>
          </a:prstGeom>
        </p:spPr>
      </p:pic>
    </p:spTree>
    <p:extLst>
      <p:ext uri="{BB962C8B-B14F-4D97-AF65-F5344CB8AC3E}">
        <p14:creationId xmlns:p14="http://schemas.microsoft.com/office/powerpoint/2010/main" val="141787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52864"/>
          </a:xfrm>
        </p:spPr>
        <p:txBody>
          <a:bodyPr/>
          <a:lstStyle/>
          <a:p>
            <a:r>
              <a:rPr lang="en-GB" b="1" dirty="0">
                <a:solidFill>
                  <a:srgbClr val="FFC000"/>
                </a:solidFill>
                <a:latin typeface="Calibri" panose="020F0502020204030204" pitchFamily="34" charset="0"/>
                <a:cs typeface="Calibri" panose="020F0502020204030204" pitchFamily="34" charset="0"/>
              </a:rPr>
              <a:t>Pre, during, and post deployment</a:t>
            </a:r>
          </a:p>
        </p:txBody>
      </p:sp>
      <p:sp>
        <p:nvSpPr>
          <p:cNvPr id="3" name="Content Placeholder 2"/>
          <p:cNvSpPr>
            <a:spLocks noGrp="1"/>
          </p:cNvSpPr>
          <p:nvPr>
            <p:ph sz="quarter" idx="13"/>
          </p:nvPr>
        </p:nvSpPr>
        <p:spPr>
          <a:xfrm>
            <a:off x="609600" y="1628800"/>
            <a:ext cx="4250432" cy="2127372"/>
          </a:xfrm>
        </p:spPr>
        <p:txBody>
          <a:bodyPr>
            <a:normAutofit/>
          </a:bodyPr>
          <a:lstStyle/>
          <a:p>
            <a:pPr>
              <a:spcBef>
                <a:spcPts val="100"/>
              </a:spcBef>
              <a:spcAft>
                <a:spcPts val="100"/>
              </a:spcAft>
            </a:pPr>
            <a:r>
              <a:rPr lang="en-GB" sz="2000" dirty="0">
                <a:latin typeface="Calibri" panose="020F0502020204030204" pitchFamily="34" charset="0"/>
                <a:cs typeface="Calibri" panose="020F0502020204030204" pitchFamily="34" charset="0"/>
              </a:rPr>
              <a:t>Teaches and trains service members</a:t>
            </a:r>
          </a:p>
          <a:p>
            <a:pPr>
              <a:spcBef>
                <a:spcPts val="100"/>
              </a:spcBef>
              <a:spcAft>
                <a:spcPts val="100"/>
              </a:spcAft>
            </a:pPr>
            <a:r>
              <a:rPr lang="en-GB" sz="2000" dirty="0">
                <a:latin typeface="Calibri" panose="020F0502020204030204" pitchFamily="34" charset="0"/>
                <a:cs typeface="Calibri" panose="020F0502020204030204" pitchFamily="34" charset="0"/>
              </a:rPr>
              <a:t>Deployment downtime </a:t>
            </a:r>
          </a:p>
          <a:p>
            <a:pPr>
              <a:spcBef>
                <a:spcPts val="100"/>
              </a:spcBef>
              <a:spcAft>
                <a:spcPts val="100"/>
              </a:spcAft>
            </a:pPr>
            <a:r>
              <a:rPr lang="en-GB" sz="2000" dirty="0">
                <a:latin typeface="Calibri" panose="020F0502020204030204" pitchFamily="34" charset="0"/>
                <a:cs typeface="Calibri" panose="020F0502020204030204" pitchFamily="34" charset="0"/>
              </a:rPr>
              <a:t>Rehabilitation following injury (respawn)</a:t>
            </a:r>
          </a:p>
          <a:p>
            <a:pPr>
              <a:spcBef>
                <a:spcPts val="100"/>
              </a:spcBef>
              <a:spcAft>
                <a:spcPts val="100"/>
              </a:spcAft>
            </a:pPr>
            <a:r>
              <a:rPr lang="en-GB" sz="2000" dirty="0">
                <a:latin typeface="Calibri" panose="020F0502020204030204" pitchFamily="34" charset="0"/>
                <a:cs typeface="Calibri" panose="020F0502020204030204" pitchFamily="34" charset="0"/>
              </a:rPr>
              <a:t>‘Gaming saved my life’</a:t>
            </a:r>
          </a:p>
          <a:p>
            <a:pPr marL="457200" lvl="1" indent="0">
              <a:buNone/>
            </a:pPr>
            <a:endParaRPr lang="en-GB" dirty="0"/>
          </a:p>
        </p:txBody>
      </p:sp>
      <p:pic>
        <p:nvPicPr>
          <p:cNvPr id="6" name="Picture 5"/>
          <p:cNvPicPr>
            <a:picLocks noChangeAspect="1"/>
          </p:cNvPicPr>
          <p:nvPr/>
        </p:nvPicPr>
        <p:blipFill>
          <a:blip r:embed="rId2"/>
          <a:stretch>
            <a:fillRect/>
          </a:stretch>
        </p:blipFill>
        <p:spPr>
          <a:xfrm>
            <a:off x="827584" y="3930298"/>
            <a:ext cx="3744416" cy="1800200"/>
          </a:xfrm>
          <a:prstGeom prst="rect">
            <a:avLst/>
          </a:prstGeom>
        </p:spPr>
      </p:pic>
      <p:pic>
        <p:nvPicPr>
          <p:cNvPr id="7" name="Picture 6"/>
          <p:cNvPicPr>
            <a:picLocks noChangeAspect="1"/>
          </p:cNvPicPr>
          <p:nvPr/>
        </p:nvPicPr>
        <p:blipFill>
          <a:blip r:embed="rId3"/>
          <a:stretch>
            <a:fillRect/>
          </a:stretch>
        </p:blipFill>
        <p:spPr>
          <a:xfrm>
            <a:off x="4785945" y="1773177"/>
            <a:ext cx="3598453" cy="1916210"/>
          </a:xfrm>
          <a:prstGeom prst="rect">
            <a:avLst/>
          </a:prstGeom>
        </p:spPr>
      </p:pic>
      <p:pic>
        <p:nvPicPr>
          <p:cNvPr id="8" name="Picture 7"/>
          <p:cNvPicPr>
            <a:picLocks noChangeAspect="1"/>
          </p:cNvPicPr>
          <p:nvPr/>
        </p:nvPicPr>
        <p:blipFill>
          <a:blip r:embed="rId4"/>
          <a:stretch>
            <a:fillRect/>
          </a:stretch>
        </p:blipFill>
        <p:spPr>
          <a:xfrm>
            <a:off x="4789984" y="3930298"/>
            <a:ext cx="3598454" cy="1800200"/>
          </a:xfrm>
          <a:prstGeom prst="rect">
            <a:avLst/>
          </a:prstGeom>
        </p:spPr>
      </p:pic>
    </p:spTree>
    <p:extLst>
      <p:ext uri="{BB962C8B-B14F-4D97-AF65-F5344CB8AC3E}">
        <p14:creationId xmlns:p14="http://schemas.microsoft.com/office/powerpoint/2010/main" val="367551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79D3-E6A9-4E84-9F87-8AA285BCBC32}"/>
              </a:ext>
            </a:extLst>
          </p:cNvPr>
          <p:cNvSpPr>
            <a:spLocks noGrp="1"/>
          </p:cNvSpPr>
          <p:nvPr>
            <p:ph type="title"/>
          </p:nvPr>
        </p:nvSpPr>
        <p:spPr>
          <a:xfrm>
            <a:off x="609600" y="274638"/>
            <a:ext cx="8066856" cy="778098"/>
          </a:xfrm>
        </p:spPr>
        <p:txBody>
          <a:bodyPr/>
          <a:lstStyle/>
          <a:p>
            <a:r>
              <a:rPr lang="en-GB" b="1" dirty="0">
                <a:solidFill>
                  <a:srgbClr val="FFC000"/>
                </a:solidFill>
                <a:latin typeface="Calibri" panose="020F0502020204030204" pitchFamily="34" charset="0"/>
                <a:cs typeface="Calibri" panose="020F0502020204030204" pitchFamily="34" charset="0"/>
              </a:rPr>
              <a:t>Why use wargaming in the military?</a:t>
            </a:r>
          </a:p>
        </p:txBody>
      </p:sp>
      <p:sp>
        <p:nvSpPr>
          <p:cNvPr id="3" name="Content Placeholder 2">
            <a:extLst>
              <a:ext uri="{FF2B5EF4-FFF2-40B4-BE49-F238E27FC236}">
                <a16:creationId xmlns:a16="http://schemas.microsoft.com/office/drawing/2014/main" id="{D0DAAC2E-64F5-4C5F-807C-F6733486E2C7}"/>
              </a:ext>
            </a:extLst>
          </p:cNvPr>
          <p:cNvSpPr>
            <a:spLocks noGrp="1"/>
          </p:cNvSpPr>
          <p:nvPr>
            <p:ph idx="1"/>
          </p:nvPr>
        </p:nvSpPr>
        <p:spPr>
          <a:xfrm>
            <a:off x="609600" y="1484785"/>
            <a:ext cx="7924800" cy="3960439"/>
          </a:xfrm>
        </p:spPr>
        <p:txBody>
          <a:bodyPr>
            <a:normAutofit fontScale="85000" lnSpcReduction="20000"/>
          </a:bodyPr>
          <a:lstStyle/>
          <a:p>
            <a:r>
              <a:rPr lang="en-GB" sz="2300" dirty="0">
                <a:latin typeface="Calibri" panose="020F0502020204030204" pitchFamily="34" charset="0"/>
                <a:cs typeface="Calibri" panose="020F0502020204030204" pitchFamily="34" charset="0"/>
              </a:rPr>
              <a:t>Cost effective</a:t>
            </a:r>
          </a:p>
          <a:p>
            <a:r>
              <a:rPr lang="en-GB" sz="2300" dirty="0">
                <a:latin typeface="Calibri" panose="020F0502020204030204" pitchFamily="34" charset="0"/>
                <a:cs typeface="Calibri" panose="020F0502020204030204" pitchFamily="34" charset="0"/>
              </a:rPr>
              <a:t>Replicable and ‘safe to fail’</a:t>
            </a:r>
          </a:p>
          <a:p>
            <a:r>
              <a:rPr lang="en-GB" sz="2300" dirty="0">
                <a:latin typeface="Calibri" panose="020F0502020204030204" pitchFamily="34" charset="0"/>
                <a:cs typeface="Calibri" panose="020F0502020204030204" pitchFamily="34" charset="0"/>
              </a:rPr>
              <a:t>Draws on skills and interests of digital native generation</a:t>
            </a:r>
          </a:p>
          <a:p>
            <a:r>
              <a:rPr lang="en-GB" sz="2300" dirty="0">
                <a:latin typeface="Calibri" panose="020F0502020204030204" pitchFamily="34" charset="0"/>
                <a:cs typeface="Calibri" panose="020F0502020204030204" pitchFamily="34" charset="0"/>
              </a:rPr>
              <a:t>Increases attention and retention</a:t>
            </a:r>
          </a:p>
          <a:p>
            <a:r>
              <a:rPr lang="en-GB" sz="2300" dirty="0">
                <a:latin typeface="Calibri" panose="020F0502020204030204" pitchFamily="34" charset="0"/>
                <a:cs typeface="Calibri" panose="020F0502020204030204" pitchFamily="34" charset="0"/>
              </a:rPr>
              <a:t>Introduces fun/enjoyment into training environment</a:t>
            </a:r>
          </a:p>
          <a:p>
            <a:r>
              <a:rPr lang="en-GB" sz="2300" dirty="0">
                <a:latin typeface="Calibri" panose="020F0502020204030204" pitchFamily="34" charset="0"/>
                <a:cs typeface="Calibri" panose="020F0502020204030204" pitchFamily="34" charset="0"/>
              </a:rPr>
              <a:t>Multi side-benefits – diplomacy, unit cohesion, transferable skills </a:t>
            </a:r>
          </a:p>
          <a:p>
            <a:r>
              <a:rPr lang="en-GB" sz="2300" dirty="0">
                <a:latin typeface="Calibri" panose="020F0502020204030204" pitchFamily="34" charset="0"/>
                <a:cs typeface="Calibri" panose="020F0502020204030204" pitchFamily="34" charset="0"/>
              </a:rPr>
              <a:t>It ‘enable[s] individual participants to transform themselves by making them more open to internalizing their experiences in a game’ (Perla and McGrady, 2011)</a:t>
            </a:r>
          </a:p>
          <a:p>
            <a:r>
              <a:rPr lang="en-GB" sz="2300" dirty="0">
                <a:latin typeface="Calibri" panose="020F0502020204030204" pitchFamily="34" charset="0"/>
                <a:cs typeface="Calibri" panose="020F0502020204030204" pitchFamily="34" charset="0"/>
              </a:rPr>
              <a:t>‘Offloads some of the cognitive burden’ (Gee)</a:t>
            </a:r>
          </a:p>
          <a:p>
            <a:r>
              <a:rPr lang="en-GB" sz="2300" dirty="0">
                <a:latin typeface="Calibri" panose="020F0502020204030204" pitchFamily="34" charset="0"/>
                <a:cs typeface="Calibri" panose="020F0502020204030204" pitchFamily="34" charset="0"/>
              </a:rPr>
              <a:t>‘Performance before competence’ (Gee) </a:t>
            </a:r>
          </a:p>
        </p:txBody>
      </p:sp>
    </p:spTree>
    <p:extLst>
      <p:ext uri="{BB962C8B-B14F-4D97-AF65-F5344CB8AC3E}">
        <p14:creationId xmlns:p14="http://schemas.microsoft.com/office/powerpoint/2010/main" val="2581102728"/>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12797</TotalTime>
  <Words>1599</Words>
  <Application>Microsoft Office PowerPoint</Application>
  <PresentationFormat>On-screen Show (4:3)</PresentationFormat>
  <Paragraphs>202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Narrow</vt:lpstr>
      <vt:lpstr>Calibri</vt:lpstr>
      <vt:lpstr>Horizon</vt:lpstr>
      <vt:lpstr>The Politics of Play:  Wargaming with the US Military</vt:lpstr>
      <vt:lpstr>The gaming revolution</vt:lpstr>
      <vt:lpstr>   The politics of play: wargaming with the US military</vt:lpstr>
      <vt:lpstr>Project Overview </vt:lpstr>
      <vt:lpstr>What is a wargame?</vt:lpstr>
      <vt:lpstr>US military wargames</vt:lpstr>
      <vt:lpstr>Us military wargaming</vt:lpstr>
      <vt:lpstr>Pre, during, and post deployment</vt:lpstr>
      <vt:lpstr>Why use wargaming in the military?</vt:lpstr>
      <vt:lpstr>Why use Wargaming in the military?</vt:lpstr>
      <vt:lpstr>Why use wargaming?</vt:lpstr>
      <vt:lpstr>wargaming as Pedagogy</vt:lpstr>
      <vt:lpstr>Understanding play</vt:lpstr>
      <vt:lpstr>Apollonian play: The Primacy of Reason over play</vt:lpstr>
      <vt:lpstr>Dionysian PLay: The Primacy of Play over Reason</vt:lpstr>
      <vt:lpstr>The seriousness of play</vt:lpstr>
      <vt:lpstr>How does wargaming teach using play? </vt:lpstr>
      <vt:lpstr>How does wargaming teach using play? </vt:lpstr>
      <vt:lpstr>How does wargaming work?</vt:lpstr>
      <vt:lpstr>Gadamer: The Power of Play</vt:lpstr>
      <vt:lpstr>Freire: Immersion as a non-reflexive state</vt:lpstr>
      <vt:lpstr>Breaking the spell</vt:lpstr>
      <vt:lpstr>So, what is to be done?</vt:lpstr>
      <vt:lpstr>Deconstructive play</vt:lpstr>
      <vt:lpstr>reTheorising 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IP3026 violence in global politics fear, insecurity, identity</dc:title>
  <dc:creator>Hirst, Aggie</dc:creator>
  <cp:lastModifiedBy>Teresa Nurser</cp:lastModifiedBy>
  <cp:revision>250</cp:revision>
  <dcterms:created xsi:type="dcterms:W3CDTF">2015-03-11T14:14:22Z</dcterms:created>
  <dcterms:modified xsi:type="dcterms:W3CDTF">2021-11-15T13:14:13Z</dcterms:modified>
</cp:coreProperties>
</file>